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 id="2147483698" r:id="rId2"/>
  </p:sldMasterIdLst>
  <p:notesMasterIdLst>
    <p:notesMasterId r:id="rId31"/>
  </p:notesMasterIdLst>
  <p:handoutMasterIdLst>
    <p:handoutMasterId r:id="rId32"/>
  </p:handoutMasterIdLst>
  <p:sldIdLst>
    <p:sldId id="256" r:id="rId3"/>
    <p:sldId id="295" r:id="rId4"/>
    <p:sldId id="300" r:id="rId5"/>
    <p:sldId id="299" r:id="rId6"/>
    <p:sldId id="296" r:id="rId7"/>
    <p:sldId id="297" r:id="rId8"/>
    <p:sldId id="257" r:id="rId9"/>
    <p:sldId id="298" r:id="rId10"/>
    <p:sldId id="282" r:id="rId11"/>
    <p:sldId id="271" r:id="rId12"/>
    <p:sldId id="279" r:id="rId13"/>
    <p:sldId id="264" r:id="rId14"/>
    <p:sldId id="278" r:id="rId15"/>
    <p:sldId id="272" r:id="rId16"/>
    <p:sldId id="283" r:id="rId17"/>
    <p:sldId id="273" r:id="rId18"/>
    <p:sldId id="284" r:id="rId19"/>
    <p:sldId id="274" r:id="rId20"/>
    <p:sldId id="285" r:id="rId21"/>
    <p:sldId id="275" r:id="rId22"/>
    <p:sldId id="286" r:id="rId23"/>
    <p:sldId id="291" r:id="rId24"/>
    <p:sldId id="276" r:id="rId25"/>
    <p:sldId id="287" r:id="rId26"/>
    <p:sldId id="277" r:id="rId27"/>
    <p:sldId id="289" r:id="rId28"/>
    <p:sldId id="290" r:id="rId29"/>
    <p:sldId id="263" r:id="rId30"/>
  </p:sldIdLst>
  <p:sldSz cx="10691813" cy="7559675"/>
  <p:notesSz cx="6805613" cy="9944100"/>
  <p:defaultTextStyle>
    <a:defPPr>
      <a:defRPr lang="it-IT"/>
    </a:defPPr>
    <a:lvl1pPr marL="0" algn="l" defTabSz="1042843" rtl="0" eaLnBrk="1" latinLnBrk="0" hangingPunct="1">
      <a:defRPr sz="2053" kern="1200">
        <a:solidFill>
          <a:schemeClr val="tx1"/>
        </a:solidFill>
        <a:latin typeface="+mn-lt"/>
        <a:ea typeface="+mn-ea"/>
        <a:cs typeface="+mn-cs"/>
      </a:defRPr>
    </a:lvl1pPr>
    <a:lvl2pPr marL="521422" algn="l" defTabSz="1042843" rtl="0" eaLnBrk="1" latinLnBrk="0" hangingPunct="1">
      <a:defRPr sz="2053" kern="1200">
        <a:solidFill>
          <a:schemeClr val="tx1"/>
        </a:solidFill>
        <a:latin typeface="+mn-lt"/>
        <a:ea typeface="+mn-ea"/>
        <a:cs typeface="+mn-cs"/>
      </a:defRPr>
    </a:lvl2pPr>
    <a:lvl3pPr marL="1042843" algn="l" defTabSz="1042843" rtl="0" eaLnBrk="1" latinLnBrk="0" hangingPunct="1">
      <a:defRPr sz="2053" kern="1200">
        <a:solidFill>
          <a:schemeClr val="tx1"/>
        </a:solidFill>
        <a:latin typeface="+mn-lt"/>
        <a:ea typeface="+mn-ea"/>
        <a:cs typeface="+mn-cs"/>
      </a:defRPr>
    </a:lvl3pPr>
    <a:lvl4pPr marL="1564265" algn="l" defTabSz="1042843" rtl="0" eaLnBrk="1" latinLnBrk="0" hangingPunct="1">
      <a:defRPr sz="2053" kern="1200">
        <a:solidFill>
          <a:schemeClr val="tx1"/>
        </a:solidFill>
        <a:latin typeface="+mn-lt"/>
        <a:ea typeface="+mn-ea"/>
        <a:cs typeface="+mn-cs"/>
      </a:defRPr>
    </a:lvl4pPr>
    <a:lvl5pPr marL="2085686" algn="l" defTabSz="1042843" rtl="0" eaLnBrk="1" latinLnBrk="0" hangingPunct="1">
      <a:defRPr sz="2053" kern="1200">
        <a:solidFill>
          <a:schemeClr val="tx1"/>
        </a:solidFill>
        <a:latin typeface="+mn-lt"/>
        <a:ea typeface="+mn-ea"/>
        <a:cs typeface="+mn-cs"/>
      </a:defRPr>
    </a:lvl5pPr>
    <a:lvl6pPr marL="2607108" algn="l" defTabSz="1042843" rtl="0" eaLnBrk="1" latinLnBrk="0" hangingPunct="1">
      <a:defRPr sz="2053" kern="1200">
        <a:solidFill>
          <a:schemeClr val="tx1"/>
        </a:solidFill>
        <a:latin typeface="+mn-lt"/>
        <a:ea typeface="+mn-ea"/>
        <a:cs typeface="+mn-cs"/>
      </a:defRPr>
    </a:lvl6pPr>
    <a:lvl7pPr marL="3128529" algn="l" defTabSz="1042843" rtl="0" eaLnBrk="1" latinLnBrk="0" hangingPunct="1">
      <a:defRPr sz="2053" kern="1200">
        <a:solidFill>
          <a:schemeClr val="tx1"/>
        </a:solidFill>
        <a:latin typeface="+mn-lt"/>
        <a:ea typeface="+mn-ea"/>
        <a:cs typeface="+mn-cs"/>
      </a:defRPr>
    </a:lvl7pPr>
    <a:lvl8pPr marL="3649949" algn="l" defTabSz="1042843" rtl="0" eaLnBrk="1" latinLnBrk="0" hangingPunct="1">
      <a:defRPr sz="2053" kern="1200">
        <a:solidFill>
          <a:schemeClr val="tx1"/>
        </a:solidFill>
        <a:latin typeface="+mn-lt"/>
        <a:ea typeface="+mn-ea"/>
        <a:cs typeface="+mn-cs"/>
      </a:defRPr>
    </a:lvl8pPr>
    <a:lvl9pPr marL="4171371" algn="l" defTabSz="1042843" rtl="0" eaLnBrk="1" latinLnBrk="0" hangingPunct="1">
      <a:defRPr sz="2053" kern="1200">
        <a:solidFill>
          <a:schemeClr val="tx1"/>
        </a:solidFill>
        <a:latin typeface="+mn-lt"/>
        <a:ea typeface="+mn-ea"/>
        <a:cs typeface="+mn-cs"/>
      </a:defRPr>
    </a:lvl9pPr>
  </p:defaultTextStyle>
  <p:extLst>
    <p:ext uri="{EFAFB233-063F-42B5-8137-9DF3F51BA10A}">
      <p15:sldGuideLst xmlns:p15="http://schemas.microsoft.com/office/powerpoint/2012/main" xmlns=""/>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791" autoAdjust="0"/>
    <p:restoredTop sz="92179" autoAdjust="0"/>
  </p:normalViewPr>
  <p:slideViewPr>
    <p:cSldViewPr snapToGrid="0" snapToObjects="1">
      <p:cViewPr varScale="1">
        <p:scale>
          <a:sx n="68" d="100"/>
          <a:sy n="68" d="100"/>
        </p:scale>
        <p:origin x="-1128" y="-112"/>
      </p:cViewPr>
      <p:guideLst>
        <p:guide orient="horz" pos="2381"/>
        <p:guide pos="3367"/>
      </p:guideLst>
    </p:cSldViewPr>
  </p:slideViewPr>
  <p:outlineViewPr>
    <p:cViewPr>
      <p:scale>
        <a:sx n="33" d="100"/>
        <a:sy n="33" d="100"/>
      </p:scale>
      <p:origin x="0" y="0"/>
    </p:cViewPr>
    <p:sldLst>
      <p:sld r:id="rId1" collapse="1"/>
    </p:sldLst>
  </p:outlineViewPr>
  <p:notesTextViewPr>
    <p:cViewPr>
      <p:scale>
        <a:sx n="1" d="1"/>
        <a:sy n="1" d="1"/>
      </p:scale>
      <p:origin x="0" y="0"/>
    </p:cViewPr>
  </p:notesTextViewPr>
  <p:notesViewPr>
    <p:cSldViewPr snapToGrid="0" snapToObjects="1">
      <p:cViewPr varScale="1">
        <p:scale>
          <a:sx n="132" d="100"/>
          <a:sy n="132" d="100"/>
        </p:scale>
        <p:origin x="2600" y="176"/>
      </p:cViewPr>
      <p:guideLst/>
    </p:cSldViewPr>
  </p:notes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slide" Target="slides/slide28.xml"/><Relationship Id="rId31" Type="http://schemas.openxmlformats.org/officeDocument/2006/relationships/notesMaster" Target="notesMasters/notesMaster1.xml"/><Relationship Id="rId32" Type="http://schemas.openxmlformats.org/officeDocument/2006/relationships/handoutMaster" Target="handoutMasters/handoutMaster1.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printerSettings" Target="printerSettings/printerSettings1.bin"/><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37" Type="http://schemas.openxmlformats.org/officeDocument/2006/relationships/tableStyles" Target="tableStyles.xml"/><Relationship Id="rId38" Type="http://schemas.microsoft.com/office/2015/10/relationships/revisionInfo" Target="revisionInfo.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 Id="rId2"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39801910354426"/>
          <c:y val="0.10243324847552"/>
          <c:w val="0.827772746627011"/>
          <c:h val="0.73166714516334"/>
        </c:manualLayout>
      </c:layout>
      <c:areaChart>
        <c:grouping val="standard"/>
        <c:varyColors val="0"/>
        <c:ser>
          <c:idx val="0"/>
          <c:order val="0"/>
          <c:tx>
            <c:strRef>
              <c:f>Sheet1!$C$1</c:f>
              <c:strCache>
                <c:ptCount val="1"/>
                <c:pt idx="0">
                  <c:v>Total projects (2,876) assessed in 2016 round</c:v>
                </c:pt>
              </c:strCache>
            </c:strRef>
          </c:tx>
          <c:cat>
            <c:strRef>
              <c:f>Sheet1!$A$1:$A$22</c:f>
              <c:strCache>
                <c:ptCount val="22"/>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More</c:v>
                </c:pt>
                <c:pt idx="21">
                  <c:v>More</c:v>
                </c:pt>
              </c:strCache>
            </c:strRef>
          </c:cat>
          <c:val>
            <c:numRef>
              <c:f>Sheet1!$C$2:$C$22</c:f>
              <c:numCache>
                <c:formatCode>General</c:formatCode>
                <c:ptCount val="21"/>
                <c:pt idx="0">
                  <c:v>346.0</c:v>
                </c:pt>
                <c:pt idx="1">
                  <c:v>286.0</c:v>
                </c:pt>
                <c:pt idx="2">
                  <c:v>258.0</c:v>
                </c:pt>
                <c:pt idx="3">
                  <c:v>304.0</c:v>
                </c:pt>
                <c:pt idx="4">
                  <c:v>265.0</c:v>
                </c:pt>
                <c:pt idx="5">
                  <c:v>240.0</c:v>
                </c:pt>
                <c:pt idx="6">
                  <c:v>224.0</c:v>
                </c:pt>
                <c:pt idx="7">
                  <c:v>152.0</c:v>
                </c:pt>
                <c:pt idx="8">
                  <c:v>198.0</c:v>
                </c:pt>
                <c:pt idx="9">
                  <c:v>310.0</c:v>
                </c:pt>
                <c:pt idx="10">
                  <c:v>66.0</c:v>
                </c:pt>
                <c:pt idx="11">
                  <c:v>24.0</c:v>
                </c:pt>
                <c:pt idx="12">
                  <c:v>0.0</c:v>
                </c:pt>
                <c:pt idx="13">
                  <c:v>28.0</c:v>
                </c:pt>
                <c:pt idx="14">
                  <c:v>30.0</c:v>
                </c:pt>
                <c:pt idx="15">
                  <c:v>0.0</c:v>
                </c:pt>
                <c:pt idx="16">
                  <c:v>17.0</c:v>
                </c:pt>
                <c:pt idx="17">
                  <c:v>18.0</c:v>
                </c:pt>
                <c:pt idx="18">
                  <c:v>0.0</c:v>
                </c:pt>
                <c:pt idx="19">
                  <c:v>20.0</c:v>
                </c:pt>
                <c:pt idx="20">
                  <c:v>90.0</c:v>
                </c:pt>
              </c:numCache>
            </c:numRef>
          </c:val>
        </c:ser>
        <c:ser>
          <c:idx val="1"/>
          <c:order val="1"/>
          <c:tx>
            <c:strRef>
              <c:f>Sheet1!$D$1</c:f>
              <c:strCache>
                <c:ptCount val="1"/>
                <c:pt idx="0">
                  <c:v>Not required for representative sample (- 40.8%)</c:v>
                </c:pt>
              </c:strCache>
            </c:strRef>
          </c:tx>
          <c:spPr>
            <a:pattFill prst="dkUpDiag">
              <a:fgClr>
                <a:schemeClr val="accent1"/>
              </a:fgClr>
              <a:bgClr>
                <a:schemeClr val="bg1"/>
              </a:bgClr>
            </a:pattFill>
            <a:ln w="25400">
              <a:noFill/>
            </a:ln>
          </c:spPr>
          <c:val>
            <c:numRef>
              <c:f>Sheet1!$D$2:$D$22</c:f>
              <c:numCache>
                <c:formatCode>General</c:formatCode>
                <c:ptCount val="21"/>
                <c:pt idx="6">
                  <c:v>224.0</c:v>
                </c:pt>
                <c:pt idx="7">
                  <c:v>152.0</c:v>
                </c:pt>
                <c:pt idx="8">
                  <c:v>198.0</c:v>
                </c:pt>
                <c:pt idx="9">
                  <c:v>310.0</c:v>
                </c:pt>
                <c:pt idx="10">
                  <c:v>66.0</c:v>
                </c:pt>
                <c:pt idx="11">
                  <c:v>24.0</c:v>
                </c:pt>
                <c:pt idx="12">
                  <c:v>0.0</c:v>
                </c:pt>
                <c:pt idx="13">
                  <c:v>28.0</c:v>
                </c:pt>
                <c:pt idx="14">
                  <c:v>30.0</c:v>
                </c:pt>
                <c:pt idx="15">
                  <c:v>0.0</c:v>
                </c:pt>
                <c:pt idx="16">
                  <c:v>17.0</c:v>
                </c:pt>
                <c:pt idx="17">
                  <c:v>18.0</c:v>
                </c:pt>
                <c:pt idx="18">
                  <c:v>0.0</c:v>
                </c:pt>
                <c:pt idx="19">
                  <c:v>20.0</c:v>
                </c:pt>
                <c:pt idx="20">
                  <c:v>90.0</c:v>
                </c:pt>
              </c:numCache>
            </c:numRef>
          </c:val>
        </c:ser>
        <c:dLbls>
          <c:showLegendKey val="0"/>
          <c:showVal val="0"/>
          <c:showCatName val="0"/>
          <c:showSerName val="0"/>
          <c:showPercent val="0"/>
          <c:showBubbleSize val="0"/>
        </c:dLbls>
        <c:axId val="-2102253672"/>
        <c:axId val="-2108976408"/>
      </c:areaChart>
      <c:catAx>
        <c:axId val="-2102253672"/>
        <c:scaling>
          <c:orientation val="minMax"/>
        </c:scaling>
        <c:delete val="0"/>
        <c:axPos val="b"/>
        <c:title>
          <c:tx>
            <c:rich>
              <a:bodyPr/>
              <a:lstStyle/>
              <a:p>
                <a:pPr>
                  <a:defRPr sz="1500" b="1"/>
                </a:pPr>
                <a:r>
                  <a:rPr lang="en-GB" sz="1500" b="1"/>
                  <a:t>Number of new projects reported</a:t>
                </a:r>
                <a:r>
                  <a:rPr lang="en-GB" sz="1500" b="1" baseline="0"/>
                  <a:t> by the donor in a given country</a:t>
                </a:r>
                <a:endParaRPr lang="en-GB" sz="1500" b="1"/>
              </a:p>
            </c:rich>
          </c:tx>
          <c:layout>
            <c:manualLayout>
              <c:xMode val="edge"/>
              <c:yMode val="edge"/>
              <c:x val="0.179098401182091"/>
              <c:y val="0.913329348475792"/>
            </c:manualLayout>
          </c:layout>
          <c:overlay val="0"/>
        </c:title>
        <c:majorTickMark val="out"/>
        <c:minorTickMark val="none"/>
        <c:tickLblPos val="nextTo"/>
        <c:txPr>
          <a:bodyPr/>
          <a:lstStyle/>
          <a:p>
            <a:pPr>
              <a:defRPr sz="1400" b="1"/>
            </a:pPr>
            <a:endParaRPr lang="en-US"/>
          </a:p>
        </c:txPr>
        <c:crossAx val="-2108976408"/>
        <c:crosses val="autoZero"/>
        <c:auto val="1"/>
        <c:lblAlgn val="ctr"/>
        <c:lblOffset val="100"/>
        <c:noMultiLvlLbl val="0"/>
      </c:catAx>
      <c:valAx>
        <c:axId val="-2108976408"/>
        <c:scaling>
          <c:orientation val="minMax"/>
        </c:scaling>
        <c:delete val="0"/>
        <c:axPos val="l"/>
        <c:title>
          <c:tx>
            <c:rich>
              <a:bodyPr rot="-5400000" vert="horz"/>
              <a:lstStyle/>
              <a:p>
                <a:pPr>
                  <a:defRPr sz="1600" b="1"/>
                </a:pPr>
                <a:r>
                  <a:rPr lang="en-GB" sz="1600" b="1" baseline="0"/>
                  <a:t>number of new projects reported</a:t>
                </a:r>
                <a:endParaRPr lang="en-GB" sz="1600" b="1"/>
              </a:p>
            </c:rich>
          </c:tx>
          <c:layout>
            <c:manualLayout>
              <c:xMode val="edge"/>
              <c:yMode val="edge"/>
              <c:x val="0.0181641987970018"/>
              <c:y val="0.126375861873873"/>
            </c:manualLayout>
          </c:layout>
          <c:overlay val="0"/>
        </c:title>
        <c:numFmt formatCode="General" sourceLinked="1"/>
        <c:majorTickMark val="out"/>
        <c:minorTickMark val="none"/>
        <c:tickLblPos val="nextTo"/>
        <c:txPr>
          <a:bodyPr/>
          <a:lstStyle/>
          <a:p>
            <a:pPr>
              <a:defRPr sz="1500" b="1"/>
            </a:pPr>
            <a:endParaRPr lang="en-US"/>
          </a:p>
        </c:txPr>
        <c:crossAx val="-2102253672"/>
        <c:crosses val="autoZero"/>
        <c:crossBetween val="midCat"/>
      </c:valAx>
    </c:plotArea>
    <c:legend>
      <c:legendPos val="t"/>
      <c:legendEntry>
        <c:idx val="0"/>
        <c:txPr>
          <a:bodyPr/>
          <a:lstStyle/>
          <a:p>
            <a:pPr>
              <a:defRPr sz="1900" b="1" i="0"/>
            </a:pPr>
            <a:endParaRPr lang="en-US"/>
          </a:p>
        </c:txPr>
      </c:legendEntry>
      <c:legendEntry>
        <c:idx val="1"/>
        <c:txPr>
          <a:bodyPr/>
          <a:lstStyle/>
          <a:p>
            <a:pPr>
              <a:defRPr sz="1900" b="1" i="0"/>
            </a:pPr>
            <a:endParaRPr lang="en-US"/>
          </a:p>
        </c:txPr>
      </c:legendEntry>
      <c:layout>
        <c:manualLayout>
          <c:xMode val="edge"/>
          <c:yMode val="edge"/>
          <c:x val="0.2475302939124"/>
          <c:y val="0.0"/>
          <c:w val="0.730024664570319"/>
          <c:h val="0.162256135508835"/>
        </c:manualLayout>
      </c:layout>
      <c:overlay val="0"/>
      <c:txPr>
        <a:bodyPr/>
        <a:lstStyle/>
        <a:p>
          <a:pPr>
            <a:defRPr sz="1900" b="1" i="0"/>
          </a:pPr>
          <a:endParaRPr lang="en-US"/>
        </a:p>
      </c:txPr>
    </c:legend>
    <c:plotVisOnly val="1"/>
    <c:dispBlanksAs val="zero"/>
    <c:showDLblsOverMax val="0"/>
  </c:chart>
  <c:spPr>
    <a:ln>
      <a:noFill/>
    </a:ln>
  </c:sp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0.25341</cdr:x>
      <cdr:y>0.21165</cdr:y>
    </cdr:from>
    <cdr:to>
      <cdr:x>0.36215</cdr:x>
      <cdr:y>0.31007</cdr:y>
    </cdr:to>
    <cdr:sp macro="" textlink="">
      <cdr:nvSpPr>
        <cdr:cNvPr id="2" name="TextBox 3"/>
        <cdr:cNvSpPr txBox="1"/>
      </cdr:nvSpPr>
      <cdr:spPr>
        <a:xfrm xmlns:a="http://schemas.openxmlformats.org/drawingml/2006/main">
          <a:off x="1793875" y="860425"/>
          <a:ext cx="769763" cy="400110"/>
        </a:xfrm>
        <a:prstGeom xmlns:a="http://schemas.openxmlformats.org/drawingml/2006/main" prst="rect">
          <a:avLst/>
        </a:prstGeom>
        <a:noFill xmlns:a="http://schemas.openxmlformats.org/drawingml/2006/mai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tx1"/>
        </a:fontRef>
      </cdr:style>
      <cdr:txBody>
        <a:bodyPr xmlns:a="http://schemas.openxmlformats.org/drawingml/2006/main" wrap="none" rtlCol="0" anchor="t">
          <a:spAutoFit/>
        </a:bodyPr>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r>
            <a:rPr lang="en-GB" sz="2000" b="1">
              <a:solidFill>
                <a:schemeClr val="tx1"/>
              </a:solidFill>
            </a:rPr>
            <a:t>1,699</a:t>
          </a:r>
        </a:p>
      </cdr:txBody>
    </cdr:sp>
  </cdr:relSizeAnchor>
  <cdr:relSizeAnchor xmlns:cdr="http://schemas.openxmlformats.org/drawingml/2006/chartDrawing">
    <cdr:from>
      <cdr:x>0.55077</cdr:x>
      <cdr:y>0.57873</cdr:y>
    </cdr:from>
    <cdr:to>
      <cdr:x>0.65951</cdr:x>
      <cdr:y>0.67715</cdr:y>
    </cdr:to>
    <cdr:sp macro="" textlink="">
      <cdr:nvSpPr>
        <cdr:cNvPr id="3" name="TextBox 2"/>
        <cdr:cNvSpPr txBox="1"/>
      </cdr:nvSpPr>
      <cdr:spPr>
        <a:xfrm xmlns:a="http://schemas.openxmlformats.org/drawingml/2006/main">
          <a:off x="3898900" y="2352700"/>
          <a:ext cx="769763" cy="400110"/>
        </a:xfrm>
        <a:prstGeom xmlns:a="http://schemas.openxmlformats.org/drawingml/2006/main" prst="rect">
          <a:avLst/>
        </a:prstGeom>
        <a:noFill xmlns:a="http://schemas.openxmlformats.org/drawingml/2006/mai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tx1"/>
        </a:fontRef>
      </cdr:style>
      <cdr:txBody>
        <a:bodyPr xmlns:a="http://schemas.openxmlformats.org/drawingml/2006/main" wrap="none" rtlCol="0" anchor="t">
          <a:spAutoFit/>
        </a:bodyPr>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r>
            <a:rPr lang="en-GB" sz="2000" b="1">
              <a:solidFill>
                <a:schemeClr val="tx1"/>
              </a:solidFill>
            </a:rPr>
            <a:t>1,177</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14913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1"/>
            <a:ext cx="2949099" cy="498933"/>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54939" y="1"/>
            <a:ext cx="2949099" cy="498933"/>
          </a:xfrm>
          <a:prstGeom prst="rect">
            <a:avLst/>
          </a:prstGeom>
        </p:spPr>
        <p:txBody>
          <a:bodyPr vert="horz" lIns="91440" tIns="45720" rIns="91440" bIns="45720" rtlCol="0"/>
          <a:lstStyle>
            <a:lvl1pPr algn="r">
              <a:defRPr sz="1200"/>
            </a:lvl1pPr>
          </a:lstStyle>
          <a:p>
            <a:fld id="{7535BA5E-7A6F-F348-B106-FA89073746F9}" type="datetimeFigureOut">
              <a:rPr lang="it-IT" smtClean="0"/>
              <a:t>3/1/18</a:t>
            </a:fld>
            <a:endParaRPr lang="it-IT"/>
          </a:p>
        </p:txBody>
      </p:sp>
      <p:sp>
        <p:nvSpPr>
          <p:cNvPr id="4" name="Segnaposto immagine diapositiva 3"/>
          <p:cNvSpPr>
            <a:spLocks noGrp="1" noRot="1" noChangeAspect="1"/>
          </p:cNvSpPr>
          <p:nvPr>
            <p:ph type="sldImg" idx="2"/>
          </p:nvPr>
        </p:nvSpPr>
        <p:spPr>
          <a:xfrm>
            <a:off x="1030288" y="1243013"/>
            <a:ext cx="4745037" cy="3355975"/>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0562" y="4785598"/>
            <a:ext cx="5444490" cy="3915491"/>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9445169"/>
            <a:ext cx="2949099" cy="498931"/>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54939" y="9445169"/>
            <a:ext cx="2949099" cy="498931"/>
          </a:xfrm>
          <a:prstGeom prst="rect">
            <a:avLst/>
          </a:prstGeom>
        </p:spPr>
        <p:txBody>
          <a:bodyPr vert="horz" lIns="91440" tIns="45720" rIns="91440" bIns="45720" rtlCol="0" anchor="b"/>
          <a:lstStyle>
            <a:lvl1pPr algn="r">
              <a:defRPr sz="1200"/>
            </a:lvl1pPr>
          </a:lstStyle>
          <a:p>
            <a:fld id="{BAF2DFDC-868E-624F-87C8-357F8B6F2925}" type="slidenum">
              <a:rPr lang="it-IT" smtClean="0"/>
              <a:t>‹#›</a:t>
            </a:fld>
            <a:endParaRPr lang="it-IT"/>
          </a:p>
        </p:txBody>
      </p:sp>
    </p:spTree>
    <p:extLst>
      <p:ext uri="{BB962C8B-B14F-4D97-AF65-F5344CB8AC3E}">
        <p14:creationId xmlns:p14="http://schemas.microsoft.com/office/powerpoint/2010/main" val="1434101240"/>
      </p:ext>
    </p:extLst>
  </p:cSld>
  <p:clrMap bg1="lt1" tx1="dk1" bg2="lt2" tx2="dk2" accent1="accent1" accent2="accent2" accent3="accent3" accent4="accent4" accent5="accent5" accent6="accent6" hlink="hlink" folHlink="folHlink"/>
  <p:notesStyle>
    <a:lvl1pPr marL="0" algn="l" defTabSz="1042843" rtl="0" eaLnBrk="1" latinLnBrk="0" hangingPunct="1">
      <a:defRPr sz="1368" kern="1200">
        <a:solidFill>
          <a:schemeClr val="tx1"/>
        </a:solidFill>
        <a:latin typeface="+mn-lt"/>
        <a:ea typeface="+mn-ea"/>
        <a:cs typeface="+mn-cs"/>
      </a:defRPr>
    </a:lvl1pPr>
    <a:lvl2pPr marL="521422" algn="l" defTabSz="1042843" rtl="0" eaLnBrk="1" latinLnBrk="0" hangingPunct="1">
      <a:defRPr sz="1368" kern="1200">
        <a:solidFill>
          <a:schemeClr val="tx1"/>
        </a:solidFill>
        <a:latin typeface="+mn-lt"/>
        <a:ea typeface="+mn-ea"/>
        <a:cs typeface="+mn-cs"/>
      </a:defRPr>
    </a:lvl2pPr>
    <a:lvl3pPr marL="1042843" algn="l" defTabSz="1042843" rtl="0" eaLnBrk="1" latinLnBrk="0" hangingPunct="1">
      <a:defRPr sz="1368" kern="1200">
        <a:solidFill>
          <a:schemeClr val="tx1"/>
        </a:solidFill>
        <a:latin typeface="+mn-lt"/>
        <a:ea typeface="+mn-ea"/>
        <a:cs typeface="+mn-cs"/>
      </a:defRPr>
    </a:lvl3pPr>
    <a:lvl4pPr marL="1564265" algn="l" defTabSz="1042843" rtl="0" eaLnBrk="1" latinLnBrk="0" hangingPunct="1">
      <a:defRPr sz="1368" kern="1200">
        <a:solidFill>
          <a:schemeClr val="tx1"/>
        </a:solidFill>
        <a:latin typeface="+mn-lt"/>
        <a:ea typeface="+mn-ea"/>
        <a:cs typeface="+mn-cs"/>
      </a:defRPr>
    </a:lvl4pPr>
    <a:lvl5pPr marL="2085686" algn="l" defTabSz="1042843" rtl="0" eaLnBrk="1" latinLnBrk="0" hangingPunct="1">
      <a:defRPr sz="1368" kern="1200">
        <a:solidFill>
          <a:schemeClr val="tx1"/>
        </a:solidFill>
        <a:latin typeface="+mn-lt"/>
        <a:ea typeface="+mn-ea"/>
        <a:cs typeface="+mn-cs"/>
      </a:defRPr>
    </a:lvl5pPr>
    <a:lvl6pPr marL="2607108" algn="l" defTabSz="1042843" rtl="0" eaLnBrk="1" latinLnBrk="0" hangingPunct="1">
      <a:defRPr sz="1368" kern="1200">
        <a:solidFill>
          <a:schemeClr val="tx1"/>
        </a:solidFill>
        <a:latin typeface="+mn-lt"/>
        <a:ea typeface="+mn-ea"/>
        <a:cs typeface="+mn-cs"/>
      </a:defRPr>
    </a:lvl6pPr>
    <a:lvl7pPr marL="3128529" algn="l" defTabSz="1042843" rtl="0" eaLnBrk="1" latinLnBrk="0" hangingPunct="1">
      <a:defRPr sz="1368" kern="1200">
        <a:solidFill>
          <a:schemeClr val="tx1"/>
        </a:solidFill>
        <a:latin typeface="+mn-lt"/>
        <a:ea typeface="+mn-ea"/>
        <a:cs typeface="+mn-cs"/>
      </a:defRPr>
    </a:lvl7pPr>
    <a:lvl8pPr marL="3649949" algn="l" defTabSz="1042843" rtl="0" eaLnBrk="1" latinLnBrk="0" hangingPunct="1">
      <a:defRPr sz="1368" kern="1200">
        <a:solidFill>
          <a:schemeClr val="tx1"/>
        </a:solidFill>
        <a:latin typeface="+mn-lt"/>
        <a:ea typeface="+mn-ea"/>
        <a:cs typeface="+mn-cs"/>
      </a:defRPr>
    </a:lvl8pPr>
    <a:lvl9pPr marL="4171371" algn="l" defTabSz="1042843" rtl="0" eaLnBrk="1" latinLnBrk="0" hangingPunct="1">
      <a:defRPr sz="1368"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3824F7-0A08-664C-B703-784852453889}" type="slidenum">
              <a:rPr lang="en-US" smtClean="0"/>
              <a:t>8</a:t>
            </a:fld>
            <a:endParaRPr lang="en-US"/>
          </a:p>
        </p:txBody>
      </p:sp>
    </p:spTree>
    <p:extLst>
      <p:ext uri="{BB962C8B-B14F-4D97-AF65-F5344CB8AC3E}">
        <p14:creationId xmlns:p14="http://schemas.microsoft.com/office/powerpoint/2010/main" val="380395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368" b="1" u="sng" kern="1200" dirty="0" smtClean="0">
                <a:solidFill>
                  <a:schemeClr val="tx1"/>
                </a:solidFill>
                <a:effectLst/>
                <a:latin typeface="+mn-lt"/>
                <a:ea typeface="+mn-ea"/>
                <a:cs typeface="+mn-cs"/>
              </a:rPr>
              <a:t>Indicator 1a. Development partners use country-led results frameworks deliver development co-operation</a:t>
            </a:r>
            <a:endParaRPr lang="en-GB" sz="1368" kern="1200" dirty="0" smtClean="0">
              <a:solidFill>
                <a:schemeClr val="tx1"/>
              </a:solidFill>
              <a:effectLst/>
              <a:latin typeface="+mn-lt"/>
              <a:ea typeface="+mn-ea"/>
              <a:cs typeface="+mn-cs"/>
            </a:endParaRP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The extent to which development partners guide their development efforts in line with country-defined priorities and development results is a fundamental aspect of country ownership. This indicator corresponds to SDG 17.15.</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Original methodology:</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The original indicator 1a reviewed whether new development programmes and projects were aligned with country-defined objectives and results, and whether progress was monitored relying on countries’ own statistics and monitoring and evaluation systems. </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Shortcomings:</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The indicator only focused on project-level alignment. However, most development partners articulate their overall alignment to partner country priorities through country strategies or partnership frameworks, which then guide the focus of the projects to be approved in the country. </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Key</a:t>
            </a:r>
            <a:r>
              <a:rPr lang="en-GB" sz="1368" kern="1200" baseline="0" dirty="0" smtClean="0">
                <a:solidFill>
                  <a:schemeClr val="tx1"/>
                </a:solidFill>
                <a:effectLst/>
                <a:latin typeface="+mn-lt"/>
                <a:ea typeface="+mn-ea"/>
                <a:cs typeface="+mn-cs"/>
              </a:rPr>
              <a:t> proposed changes:</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In the revised indicator, project-level estimates are complemented with an assessment of development partners’ country strategies or partnership frameworks. The additional module provides a basic assessment of the results-orientation and country ownership of these strategic frameworks. </a:t>
            </a:r>
          </a:p>
          <a:p>
            <a:endParaRPr lang="en-GB" dirty="0"/>
          </a:p>
        </p:txBody>
      </p:sp>
      <p:sp>
        <p:nvSpPr>
          <p:cNvPr id="4" name="Slide Number Placeholder 3"/>
          <p:cNvSpPr>
            <a:spLocks noGrp="1"/>
          </p:cNvSpPr>
          <p:nvPr>
            <p:ph type="sldNum" sz="quarter" idx="10"/>
          </p:nvPr>
        </p:nvSpPr>
        <p:spPr/>
        <p:txBody>
          <a:bodyPr/>
          <a:lstStyle/>
          <a:p>
            <a:fld id="{BAF2DFDC-868E-624F-87C8-357F8B6F2925}" type="slidenum">
              <a:rPr lang="it-IT" smtClean="0"/>
              <a:t>17</a:t>
            </a:fld>
            <a:endParaRPr lang="it-IT"/>
          </a:p>
        </p:txBody>
      </p:sp>
    </p:spTree>
    <p:extLst>
      <p:ext uri="{BB962C8B-B14F-4D97-AF65-F5344CB8AC3E}">
        <p14:creationId xmlns:p14="http://schemas.microsoft.com/office/powerpoint/2010/main" val="27035982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368" b="1" u="sng" kern="1200" dirty="0" smtClean="0">
                <a:solidFill>
                  <a:schemeClr val="tx1"/>
                </a:solidFill>
                <a:effectLst/>
                <a:latin typeface="+mn-lt"/>
                <a:ea typeface="+mn-ea"/>
                <a:cs typeface="+mn-cs"/>
              </a:rPr>
              <a:t>Indicator 7: Inclusive, transparent mutual assessment reviews are in place</a:t>
            </a:r>
            <a:endParaRPr lang="en-GB" sz="1368" kern="1200" dirty="0" smtClean="0">
              <a:solidFill>
                <a:schemeClr val="tx1"/>
              </a:solidFill>
              <a:effectLst/>
              <a:latin typeface="+mn-lt"/>
              <a:ea typeface="+mn-ea"/>
              <a:cs typeface="+mn-cs"/>
            </a:endParaRP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Mutual assessment reviews– when regular, results-oriented, transparent, and inclusive of all relevant development actors – can help enhance mutual accountability at country level</a:t>
            </a:r>
            <a:r>
              <a:rPr lang="en-US" sz="1368" kern="1200" dirty="0" smtClean="0">
                <a:solidFill>
                  <a:schemeClr val="tx1"/>
                </a:solidFill>
                <a:effectLst/>
                <a:latin typeface="+mn-lt"/>
                <a:ea typeface="+mn-ea"/>
                <a:cs typeface="+mn-cs"/>
              </a:rPr>
              <a:t>. This in turn creates incentives for all actors to meet their commitments and improve on their performance. </a:t>
            </a:r>
            <a:endParaRPr lang="en-GB" sz="1368" kern="1200" dirty="0" smtClean="0">
              <a:solidFill>
                <a:schemeClr val="tx1"/>
              </a:solidFill>
              <a:effectLst/>
              <a:latin typeface="+mn-lt"/>
              <a:ea typeface="+mn-ea"/>
              <a:cs typeface="+mn-cs"/>
            </a:endParaRPr>
          </a:p>
          <a:p>
            <a:endParaRPr lang="en-US" sz="1368" kern="1200" dirty="0" smtClean="0">
              <a:solidFill>
                <a:schemeClr val="tx1"/>
              </a:solidFill>
              <a:effectLst/>
              <a:latin typeface="+mn-lt"/>
              <a:ea typeface="+mn-ea"/>
              <a:cs typeface="+mn-cs"/>
            </a:endParaRPr>
          </a:p>
          <a:p>
            <a:r>
              <a:rPr lang="en-US" sz="1368" kern="1200" dirty="0" smtClean="0">
                <a:solidFill>
                  <a:schemeClr val="tx1"/>
                </a:solidFill>
                <a:effectLst/>
                <a:latin typeface="+mn-lt"/>
                <a:ea typeface="+mn-ea"/>
                <a:cs typeface="+mn-cs"/>
              </a:rPr>
              <a:t>Original methodology:</a:t>
            </a:r>
          </a:p>
          <a:p>
            <a:endParaRPr lang="en-US" sz="1368" kern="1200" dirty="0" smtClean="0">
              <a:solidFill>
                <a:schemeClr val="tx1"/>
              </a:solidFill>
              <a:effectLst/>
              <a:latin typeface="+mn-lt"/>
              <a:ea typeface="+mn-ea"/>
              <a:cs typeface="+mn-cs"/>
            </a:endParaRPr>
          </a:p>
          <a:p>
            <a:r>
              <a:rPr lang="en-US" sz="1368" kern="1200" dirty="0" smtClean="0">
                <a:solidFill>
                  <a:schemeClr val="tx1"/>
                </a:solidFill>
                <a:effectLst/>
                <a:latin typeface="+mn-lt"/>
                <a:ea typeface="+mn-ea"/>
                <a:cs typeface="+mn-cs"/>
              </a:rPr>
              <a:t>The original indicator 7 assessed whether five criteria reflecting these parameters were in place, with an emphasis on traditional, government-donor arrangements. </a:t>
            </a:r>
          </a:p>
          <a:p>
            <a:endParaRPr lang="en-US" sz="1368" kern="1200" dirty="0" smtClean="0">
              <a:solidFill>
                <a:schemeClr val="tx1"/>
              </a:solidFill>
              <a:effectLst/>
              <a:latin typeface="+mn-lt"/>
              <a:ea typeface="+mn-ea"/>
              <a:cs typeface="+mn-cs"/>
            </a:endParaRPr>
          </a:p>
          <a:p>
            <a:r>
              <a:rPr lang="en-US" sz="1368" kern="1200" dirty="0" smtClean="0">
                <a:solidFill>
                  <a:schemeClr val="tx1"/>
                </a:solidFill>
                <a:effectLst/>
                <a:latin typeface="+mn-lt"/>
                <a:ea typeface="+mn-ea"/>
                <a:cs typeface="+mn-cs"/>
              </a:rPr>
              <a:t>Shortcomings:</a:t>
            </a:r>
          </a:p>
          <a:p>
            <a:endParaRPr lang="en-US" sz="1368" kern="1200" dirty="0" smtClean="0">
              <a:solidFill>
                <a:schemeClr val="tx1"/>
              </a:solidFill>
              <a:effectLst/>
              <a:latin typeface="+mn-lt"/>
              <a:ea typeface="+mn-ea"/>
              <a:cs typeface="+mn-cs"/>
            </a:endParaRPr>
          </a:p>
          <a:p>
            <a:r>
              <a:rPr lang="en-US" sz="1368" kern="1200" dirty="0" smtClean="0">
                <a:solidFill>
                  <a:schemeClr val="tx1"/>
                </a:solidFill>
                <a:effectLst/>
                <a:latin typeface="+mn-lt"/>
                <a:ea typeface="+mn-ea"/>
                <a:cs typeface="+mn-cs"/>
              </a:rPr>
              <a:t>The shifting development co-operation landscape, with an increase in the number development actors and engagement modalities, calls for broadening the scope of mutual accountability, to reflect the extent to which all actors and development efforts are part of these processes.</a:t>
            </a:r>
            <a:endParaRPr lang="en-GB" sz="1368" kern="1200" dirty="0" smtClean="0">
              <a:solidFill>
                <a:schemeClr val="tx1"/>
              </a:solidFill>
              <a:effectLst/>
              <a:latin typeface="+mn-lt"/>
              <a:ea typeface="+mn-ea"/>
              <a:cs typeface="+mn-cs"/>
            </a:endParaRPr>
          </a:p>
          <a:p>
            <a:endParaRPr lang="en-US" sz="1368" kern="1200" dirty="0" smtClean="0">
              <a:solidFill>
                <a:schemeClr val="tx1"/>
              </a:solidFill>
              <a:effectLst/>
              <a:latin typeface="+mn-lt"/>
              <a:ea typeface="+mn-ea"/>
              <a:cs typeface="+mn-cs"/>
            </a:endParaRPr>
          </a:p>
          <a:p>
            <a:r>
              <a:rPr lang="en-US" sz="1368" kern="1200" dirty="0" smtClean="0">
                <a:solidFill>
                  <a:schemeClr val="tx1"/>
                </a:solidFill>
                <a:effectLst/>
                <a:latin typeface="+mn-lt"/>
                <a:ea typeface="+mn-ea"/>
                <a:cs typeface="+mn-cs"/>
              </a:rPr>
              <a:t>Key proposed changes:</a:t>
            </a:r>
          </a:p>
          <a:p>
            <a:endParaRPr lang="en-US" sz="1368" kern="1200" dirty="0" smtClean="0">
              <a:solidFill>
                <a:schemeClr val="tx1"/>
              </a:solidFill>
              <a:effectLst/>
              <a:latin typeface="+mn-lt"/>
              <a:ea typeface="+mn-ea"/>
              <a:cs typeface="+mn-cs"/>
            </a:endParaRPr>
          </a:p>
          <a:p>
            <a:r>
              <a:rPr lang="en-US" sz="1368" kern="1200" dirty="0" smtClean="0">
                <a:solidFill>
                  <a:schemeClr val="tx1"/>
                </a:solidFill>
                <a:effectLst/>
                <a:latin typeface="+mn-lt"/>
                <a:ea typeface="+mn-ea"/>
                <a:cs typeface="+mn-cs"/>
              </a:rPr>
              <a:t>The revised indicator updates the interpretation of the five criteria under that light. The indicator provides more granularity on the quality of these five elements, as well as on the extent of inclusiveness, transparency and scope of these mutual assessment review processes.</a:t>
            </a:r>
            <a:endParaRPr lang="en-GB" sz="1368"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AF2DFDC-868E-624F-87C8-357F8B6F2925}" type="slidenum">
              <a:rPr lang="it-IT" smtClean="0"/>
              <a:t>18</a:t>
            </a:fld>
            <a:endParaRPr lang="it-IT"/>
          </a:p>
        </p:txBody>
      </p:sp>
    </p:spTree>
    <p:extLst>
      <p:ext uri="{BB962C8B-B14F-4D97-AF65-F5344CB8AC3E}">
        <p14:creationId xmlns:p14="http://schemas.microsoft.com/office/powerpoint/2010/main" val="21358200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AF2DFDC-868E-624F-87C8-357F8B6F2925}" type="slidenum">
              <a:rPr lang="it-IT" smtClean="0"/>
              <a:t>19</a:t>
            </a:fld>
            <a:endParaRPr lang="it-IT"/>
          </a:p>
        </p:txBody>
      </p:sp>
    </p:spTree>
    <p:extLst>
      <p:ext uri="{BB962C8B-B14F-4D97-AF65-F5344CB8AC3E}">
        <p14:creationId xmlns:p14="http://schemas.microsoft.com/office/powerpoint/2010/main" val="27035982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368" b="1" u="sng" kern="1200" dirty="0" smtClean="0">
                <a:solidFill>
                  <a:schemeClr val="tx1"/>
                </a:solidFill>
                <a:effectLst/>
                <a:latin typeface="+mn-lt"/>
                <a:ea typeface="+mn-ea"/>
                <a:cs typeface="+mn-cs"/>
              </a:rPr>
              <a:t>Indicator 2. Civil Society organisations operate within an environment that maximises their engagement in and contribution to development</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Civil society organisations maximise their development impact when the legal framework, the practices of governments, and the behaviour of development partners foster a greater role for CSOs; and when CSOs’ own work is carried out in line with the effectiveness principles. </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Original indicator:</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The original indicator 2 measured these multiple dimensions through a multi-stakeholder dialogue process organised around a common questionnaire. </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Shortcomings:</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However, the previous methodology did not allow properly reflecting incremental progress, or capturing the specific characteristics of each country context, limiting the chances for a substantive country-level policy dialogue and action.</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Key proposed changes:</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The revised indicator improves the questionnaire and eases the multi-stakeholder reporting process, while addressing the two issues described above. </a:t>
            </a:r>
            <a:endParaRPr lang="en-GB" sz="1368"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AF2DFDC-868E-624F-87C8-357F8B6F2925}" type="slidenum">
              <a:rPr lang="it-IT" smtClean="0"/>
              <a:t>20</a:t>
            </a:fld>
            <a:endParaRPr lang="it-IT"/>
          </a:p>
        </p:txBody>
      </p:sp>
    </p:spTree>
    <p:extLst>
      <p:ext uri="{BB962C8B-B14F-4D97-AF65-F5344CB8AC3E}">
        <p14:creationId xmlns:p14="http://schemas.microsoft.com/office/powerpoint/2010/main" val="21358200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368" b="1" u="sng" kern="1200" dirty="0" smtClean="0">
                <a:solidFill>
                  <a:schemeClr val="tx1"/>
                </a:solidFill>
                <a:effectLst/>
                <a:latin typeface="+mn-lt"/>
                <a:ea typeface="+mn-ea"/>
                <a:cs typeface="+mn-cs"/>
              </a:rPr>
              <a:t>Indicator 2. Civil Society organisations operate within an environment that maximises their engagement in and contribution to development</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Civil society organisations maximise their development impact when the legal framework, the practices of governments, and the behaviour of development partners foster a greater role for CSOs; and when CSOs’ own work is carried out in line with the effectiveness principles. </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Original indicator:</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The original indicator 2 measured these multiple dimensions through a multi-stakeholder dialogue process organised around a common questionnaire. </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Shortcomings:</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However, the previous methodology did not allow properly reflecting incremental progress, or capturing the specific characteristics of each country context, limiting the chances for a substantive country-level policy dialogue and action.</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Key proposed changes:</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The revised indicator improves the questionnaire and eases the multi-stakeholder reporting process, while addressing the two issues described above. </a:t>
            </a:r>
            <a:endParaRPr lang="en-GB" sz="1368"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AF2DFDC-868E-624F-87C8-357F8B6F2925}" type="slidenum">
              <a:rPr lang="it-IT" smtClean="0"/>
              <a:t>21</a:t>
            </a:fld>
            <a:endParaRPr lang="it-IT"/>
          </a:p>
        </p:txBody>
      </p:sp>
    </p:spTree>
    <p:extLst>
      <p:ext uri="{BB962C8B-B14F-4D97-AF65-F5344CB8AC3E}">
        <p14:creationId xmlns:p14="http://schemas.microsoft.com/office/powerpoint/2010/main" val="27035982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368" b="1" u="sng" kern="1200" dirty="0" smtClean="0">
                <a:solidFill>
                  <a:schemeClr val="tx1"/>
                </a:solidFill>
                <a:effectLst/>
                <a:latin typeface="+mn-lt"/>
                <a:ea typeface="+mn-ea"/>
                <a:cs typeface="+mn-cs"/>
              </a:rPr>
              <a:t>Indicator 2. Civil Society organisations operate within an environment that maximises their engagement in and contribution to development</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Civil society organisations maximise their development impact when the legal framework, the practices of governments, and the behaviour of development partners foster a greater role for CSOs; and when CSOs’ own work is carried out in line with the effectiveness principles. </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Original indicator:</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The original indicator 2 measured these multiple dimensions through a multi-stakeholder dialogue process organised around a common questionnaire. </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Shortcomings:</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However, the previous methodology did not allow properly reflecting incremental progress, or capturing the specific characteristics of each country context, limiting the chances for a substantive country-level policy dialogue and action.</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Key proposed changes:</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The revised indicator improves the questionnaire and eases the multi-stakeholder reporting process, while addressing the two issues described above. </a:t>
            </a:r>
            <a:endParaRPr lang="en-GB" sz="1368"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AF2DFDC-868E-624F-87C8-357F8B6F2925}" type="slidenum">
              <a:rPr lang="it-IT" smtClean="0"/>
              <a:t>22</a:t>
            </a:fld>
            <a:endParaRPr lang="it-IT"/>
          </a:p>
        </p:txBody>
      </p:sp>
    </p:spTree>
    <p:extLst>
      <p:ext uri="{BB962C8B-B14F-4D97-AF65-F5344CB8AC3E}">
        <p14:creationId xmlns:p14="http://schemas.microsoft.com/office/powerpoint/2010/main" val="27035982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368" b="1" u="sng" kern="1200" dirty="0" smtClean="0">
                <a:solidFill>
                  <a:schemeClr val="tx1"/>
                </a:solidFill>
                <a:effectLst/>
                <a:latin typeface="+mn-lt"/>
                <a:ea typeface="+mn-ea"/>
                <a:cs typeface="+mn-cs"/>
              </a:rPr>
              <a:t>Indicator 3. Quality of public-private dialogue </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Maximising private sector contributions to development requires an effective engagement between the public and private sectors. Good public-private dialogue is recognised as a precondition for enhanced collaboration between the two actors.</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Original methodology:</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The original indicator 3 measured the quality of public-private dialogue through a multi-stakeholder process, which produced an agreed assessment of the country’s situation. </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Shortcomings:</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However, the original methodology focused on identifying whether the basic conditions for dialogue were in place, without delving into the quality and results of the dialogue.</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Key proposed changes:</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The revised indicator addresses these shortcomings, by providing a more complete, actionable picture of the quality of public-private dialogue in the country (in terms of relevant content, inclusive and transparent processes, and actual results and joint action).  </a:t>
            </a:r>
            <a:endParaRPr lang="en-GB" sz="1368"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AF2DFDC-868E-624F-87C8-357F8B6F2925}" type="slidenum">
              <a:rPr lang="it-IT" smtClean="0"/>
              <a:t>23</a:t>
            </a:fld>
            <a:endParaRPr lang="it-IT"/>
          </a:p>
        </p:txBody>
      </p:sp>
    </p:spTree>
    <p:extLst>
      <p:ext uri="{BB962C8B-B14F-4D97-AF65-F5344CB8AC3E}">
        <p14:creationId xmlns:p14="http://schemas.microsoft.com/office/powerpoint/2010/main" val="21358200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AF2DFDC-868E-624F-87C8-357F8B6F2925}" type="slidenum">
              <a:rPr lang="it-IT" smtClean="0"/>
              <a:t>24</a:t>
            </a:fld>
            <a:endParaRPr lang="it-IT"/>
          </a:p>
        </p:txBody>
      </p:sp>
    </p:spTree>
    <p:extLst>
      <p:ext uri="{BB962C8B-B14F-4D97-AF65-F5344CB8AC3E}">
        <p14:creationId xmlns:p14="http://schemas.microsoft.com/office/powerpoint/2010/main" val="27035982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368" b="1" u="sng" kern="1200" dirty="0" smtClean="0">
                <a:solidFill>
                  <a:schemeClr val="tx1"/>
                </a:solidFill>
                <a:effectLst/>
                <a:latin typeface="+mn-lt"/>
                <a:ea typeface="+mn-ea"/>
                <a:cs typeface="+mn-cs"/>
              </a:rPr>
              <a:t>Indicator 8: Countries have transparent systems in place tracking public allocations for gender equality</a:t>
            </a:r>
            <a:endParaRPr lang="en-GB" sz="1368" kern="1200" dirty="0" smtClean="0">
              <a:solidFill>
                <a:schemeClr val="tx1"/>
              </a:solidFill>
              <a:effectLst/>
              <a:latin typeface="+mn-lt"/>
              <a:ea typeface="+mn-ea"/>
              <a:cs typeface="+mn-cs"/>
            </a:endParaRP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Adequate and effective financing is essential to achieve the goal of achieving gender equality and empower all women and girls (SDG 5), as well as other gender related SDG targets. </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Original methodology:</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The original indicator 8 measured the extent to which countries are tracking budget allocations for gender equality and making them publicly available, thus promoting greater transparency and accountability. </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Shortcomings:</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The original methodological approach –organised around four criteria that described basic elements– did not provide a sense of the quality, relevance, or use of these tracking systems.     </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Key proposed changes:</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The revised indicator provides a broader assessment on whether these systems are in place, in terms of adequate processes and instruments, transparency, and actual use in budgeting processes. This revised indicator has been selected as SDG 5c.</a:t>
            </a:r>
            <a:endParaRPr lang="en-GB" sz="1368"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AF2DFDC-868E-624F-87C8-357F8B6F2925}" type="slidenum">
              <a:rPr lang="it-IT" smtClean="0"/>
              <a:t>25</a:t>
            </a:fld>
            <a:endParaRPr lang="it-IT"/>
          </a:p>
        </p:txBody>
      </p:sp>
    </p:spTree>
    <p:extLst>
      <p:ext uri="{BB962C8B-B14F-4D97-AF65-F5344CB8AC3E}">
        <p14:creationId xmlns:p14="http://schemas.microsoft.com/office/powerpoint/2010/main" val="21358200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AF2DFDC-868E-624F-87C8-357F8B6F2925}" type="slidenum">
              <a:rPr lang="it-IT" smtClean="0"/>
              <a:t>26</a:t>
            </a:fld>
            <a:endParaRPr lang="it-IT"/>
          </a:p>
        </p:txBody>
      </p:sp>
    </p:spTree>
    <p:extLst>
      <p:ext uri="{BB962C8B-B14F-4D97-AF65-F5344CB8AC3E}">
        <p14:creationId xmlns:p14="http://schemas.microsoft.com/office/powerpoint/2010/main" val="36087161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368" b="1" u="sng" kern="1200" dirty="0" smtClean="0">
                <a:solidFill>
                  <a:schemeClr val="tx1"/>
                </a:solidFill>
                <a:effectLst/>
                <a:latin typeface="+mn-lt"/>
                <a:ea typeface="+mn-ea"/>
                <a:cs typeface="+mn-cs"/>
              </a:rPr>
              <a:t>Indicator 1b. Countries strengthen their national results frameworks</a:t>
            </a:r>
            <a:endParaRPr lang="en-GB" sz="1368" kern="1200" dirty="0" smtClean="0">
              <a:solidFill>
                <a:schemeClr val="tx1"/>
              </a:solidFill>
              <a:effectLst/>
              <a:latin typeface="+mn-lt"/>
              <a:ea typeface="+mn-ea"/>
              <a:cs typeface="+mn-cs"/>
            </a:endParaRP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Development efforts are more likely to succeed and be sustained when countries take the lead in determining the goals and priorities of its own development, and sets a shared strategic agenda for how they are to be achieved. </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Original methodology:</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The original indicator 1b mapped whether countries had one or more strategic planning tools in place, and a short narrative describing the country’s planning process. </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Shortcomings:</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However, the methodology only provided indication of existence of these strategic plans, without assessing their quality or use. The indicator did not refer to the SDGs either.</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Key proposed</a:t>
            </a:r>
            <a:r>
              <a:rPr lang="en-GB" sz="1368" kern="1200" baseline="0" dirty="0" smtClean="0">
                <a:solidFill>
                  <a:schemeClr val="tx1"/>
                </a:solidFill>
                <a:effectLst/>
                <a:latin typeface="+mn-lt"/>
                <a:ea typeface="+mn-ea"/>
                <a:cs typeface="+mn-cs"/>
              </a:rPr>
              <a:t> changes:</a:t>
            </a:r>
          </a:p>
          <a:p>
            <a:endParaRPr lang="en-GB" sz="1368" kern="1200" baseline="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The revised indicator addresses these shortcomings throughout a simple questionnaire that identifies whether: there are transparent, country-led frameworks in place; development results are prioritised (including SDGs); there are systems and data in place for monitoring; and whether results information is used for managing domestic and external resources. </a:t>
            </a:r>
          </a:p>
          <a:p>
            <a:endParaRPr lang="en-GB" dirty="0"/>
          </a:p>
        </p:txBody>
      </p:sp>
      <p:sp>
        <p:nvSpPr>
          <p:cNvPr id="4" name="Slide Number Placeholder 3"/>
          <p:cNvSpPr>
            <a:spLocks noGrp="1"/>
          </p:cNvSpPr>
          <p:nvPr>
            <p:ph type="sldNum" sz="quarter" idx="10"/>
          </p:nvPr>
        </p:nvSpPr>
        <p:spPr/>
        <p:txBody>
          <a:bodyPr/>
          <a:lstStyle/>
          <a:p>
            <a:fld id="{BAF2DFDC-868E-624F-87C8-357F8B6F2925}" type="slidenum">
              <a:rPr lang="it-IT" smtClean="0"/>
              <a:t>9</a:t>
            </a:fld>
            <a:endParaRPr lang="it-IT"/>
          </a:p>
        </p:txBody>
      </p:sp>
    </p:spTree>
    <p:extLst>
      <p:ext uri="{BB962C8B-B14F-4D97-AF65-F5344CB8AC3E}">
        <p14:creationId xmlns:p14="http://schemas.microsoft.com/office/powerpoint/2010/main" val="39527787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AF2DFDC-868E-624F-87C8-357F8B6F2925}" type="slidenum">
              <a:rPr lang="it-IT" smtClean="0"/>
              <a:t>27</a:t>
            </a:fld>
            <a:endParaRPr lang="it-IT"/>
          </a:p>
        </p:txBody>
      </p:sp>
    </p:spTree>
    <p:extLst>
      <p:ext uri="{BB962C8B-B14F-4D97-AF65-F5344CB8AC3E}">
        <p14:creationId xmlns:p14="http://schemas.microsoft.com/office/powerpoint/2010/main" val="36087161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BAF2DFDC-868E-624F-87C8-357F8B6F2925}" type="slidenum">
              <a:rPr lang="it-IT" smtClean="0"/>
              <a:t>28</a:t>
            </a:fld>
            <a:endParaRPr lang="it-IT"/>
          </a:p>
        </p:txBody>
      </p:sp>
    </p:spTree>
    <p:extLst>
      <p:ext uri="{BB962C8B-B14F-4D97-AF65-F5344CB8AC3E}">
        <p14:creationId xmlns:p14="http://schemas.microsoft.com/office/powerpoint/2010/main" val="12930542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368" b="1" u="sng" kern="1200" dirty="0" smtClean="0">
                <a:solidFill>
                  <a:schemeClr val="tx1"/>
                </a:solidFill>
                <a:effectLst/>
                <a:latin typeface="+mn-lt"/>
                <a:ea typeface="+mn-ea"/>
                <a:cs typeface="+mn-cs"/>
              </a:rPr>
              <a:t>Indicator 1b. Countries strengthen their national results frameworks</a:t>
            </a:r>
            <a:endParaRPr lang="en-GB" sz="1368" kern="1200" dirty="0" smtClean="0">
              <a:solidFill>
                <a:schemeClr val="tx1"/>
              </a:solidFill>
              <a:effectLst/>
              <a:latin typeface="+mn-lt"/>
              <a:ea typeface="+mn-ea"/>
              <a:cs typeface="+mn-cs"/>
            </a:endParaRP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Development efforts are more likely to succeed and be sustained when countries take the lead in determining the goals and priorities of its own development, and sets a shared strategic agenda for how they are to be achieved. </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Original methodology:</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The original indicator 1b mapped whether countries had one or more strategic planning tools in place, and a short narrative describing the country’s planning process. </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Shortcomings:</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However, the methodology only provided indication of existence of these strategic plans, without assessing their quality or use. The indicator did not refer to the SDGs either.</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Key proposed</a:t>
            </a:r>
            <a:r>
              <a:rPr lang="en-GB" sz="1368" kern="1200" baseline="0" dirty="0" smtClean="0">
                <a:solidFill>
                  <a:schemeClr val="tx1"/>
                </a:solidFill>
                <a:effectLst/>
                <a:latin typeface="+mn-lt"/>
                <a:ea typeface="+mn-ea"/>
                <a:cs typeface="+mn-cs"/>
              </a:rPr>
              <a:t> changes:</a:t>
            </a:r>
          </a:p>
          <a:p>
            <a:endParaRPr lang="en-GB" sz="1368" kern="1200" baseline="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The revised indicator addresses these shortcomings throughout a simple questionnaire that identifies whether: there are transparent, country-led frameworks in place; development results are prioritised (including SDGs); there are systems and data in place for monitoring; and whether results information is used for managing domestic and external resources. </a:t>
            </a:r>
          </a:p>
          <a:p>
            <a:endParaRPr lang="en-GB" dirty="0"/>
          </a:p>
        </p:txBody>
      </p:sp>
      <p:sp>
        <p:nvSpPr>
          <p:cNvPr id="4" name="Slide Number Placeholder 3"/>
          <p:cNvSpPr>
            <a:spLocks noGrp="1"/>
          </p:cNvSpPr>
          <p:nvPr>
            <p:ph type="sldNum" sz="quarter" idx="10"/>
          </p:nvPr>
        </p:nvSpPr>
        <p:spPr/>
        <p:txBody>
          <a:bodyPr/>
          <a:lstStyle/>
          <a:p>
            <a:fld id="{BAF2DFDC-868E-624F-87C8-357F8B6F2925}" type="slidenum">
              <a:rPr lang="it-IT" smtClean="0"/>
              <a:t>10</a:t>
            </a:fld>
            <a:endParaRPr lang="it-IT"/>
          </a:p>
        </p:txBody>
      </p:sp>
    </p:spTree>
    <p:extLst>
      <p:ext uri="{BB962C8B-B14F-4D97-AF65-F5344CB8AC3E}">
        <p14:creationId xmlns:p14="http://schemas.microsoft.com/office/powerpoint/2010/main" val="39527787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368" b="1" u="sng" kern="1200" dirty="0" smtClean="0">
                <a:solidFill>
                  <a:schemeClr val="tx1"/>
                </a:solidFill>
                <a:effectLst/>
                <a:latin typeface="+mn-lt"/>
                <a:ea typeface="+mn-ea"/>
                <a:cs typeface="+mn-cs"/>
              </a:rPr>
              <a:t>Indicator 1a. Development partners use country-led results frameworks deliver development co-operation</a:t>
            </a:r>
            <a:endParaRPr lang="en-GB" sz="1368" kern="1200" dirty="0" smtClean="0">
              <a:solidFill>
                <a:schemeClr val="tx1"/>
              </a:solidFill>
              <a:effectLst/>
              <a:latin typeface="+mn-lt"/>
              <a:ea typeface="+mn-ea"/>
              <a:cs typeface="+mn-cs"/>
            </a:endParaRP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The extent to which development partners guide their development efforts in line with country-defined priorities and development results is a fundamental aspect of country ownership. This indicator corresponds to SDG 17.15.</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Original methodology:</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The original indicator 1a reviewed whether new development programmes and projects were aligned with country-defined objectives and results, and whether progress was monitored relying on countries’ own statistics and monitoring and evaluation systems. </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Shortcomings:</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The indicator only focused on project-level alignment. However, most development partners articulate their overall alignment to partner country priorities through country strategies or partnership frameworks, which then guide the focus of the projects to be approved in the country. </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Key</a:t>
            </a:r>
            <a:r>
              <a:rPr lang="en-GB" sz="1368" kern="1200" baseline="0" dirty="0" smtClean="0">
                <a:solidFill>
                  <a:schemeClr val="tx1"/>
                </a:solidFill>
                <a:effectLst/>
                <a:latin typeface="+mn-lt"/>
                <a:ea typeface="+mn-ea"/>
                <a:cs typeface="+mn-cs"/>
              </a:rPr>
              <a:t> proposed changes:</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In the revised indicator, project-level estimates are complemented with an assessment of development partners’ country strategies or partnership frameworks. The additional module provides a basic assessment of the results-orientation and country ownership of these strategic frameworks. </a:t>
            </a:r>
          </a:p>
          <a:p>
            <a:endParaRPr lang="en-GB" dirty="0"/>
          </a:p>
        </p:txBody>
      </p:sp>
      <p:sp>
        <p:nvSpPr>
          <p:cNvPr id="4" name="Slide Number Placeholder 3"/>
          <p:cNvSpPr>
            <a:spLocks noGrp="1"/>
          </p:cNvSpPr>
          <p:nvPr>
            <p:ph type="sldNum" sz="quarter" idx="10"/>
          </p:nvPr>
        </p:nvSpPr>
        <p:spPr/>
        <p:txBody>
          <a:bodyPr/>
          <a:lstStyle/>
          <a:p>
            <a:fld id="{BAF2DFDC-868E-624F-87C8-357F8B6F2925}" type="slidenum">
              <a:rPr lang="it-IT" smtClean="0"/>
              <a:t>11</a:t>
            </a:fld>
            <a:endParaRPr lang="it-IT"/>
          </a:p>
        </p:txBody>
      </p:sp>
    </p:spTree>
    <p:extLst>
      <p:ext uri="{BB962C8B-B14F-4D97-AF65-F5344CB8AC3E}">
        <p14:creationId xmlns:p14="http://schemas.microsoft.com/office/powerpoint/2010/main" val="27035982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368" b="1" u="sng" kern="1200" dirty="0" smtClean="0">
                <a:solidFill>
                  <a:schemeClr val="tx1"/>
                </a:solidFill>
                <a:effectLst/>
                <a:latin typeface="+mn-lt"/>
                <a:ea typeface="+mn-ea"/>
                <a:cs typeface="+mn-cs"/>
              </a:rPr>
              <a:t>Indicator 1a. Development partners use country-led results frameworks deliver development co-operation</a:t>
            </a:r>
            <a:endParaRPr lang="en-GB" sz="1368" kern="1200" dirty="0" smtClean="0">
              <a:solidFill>
                <a:schemeClr val="tx1"/>
              </a:solidFill>
              <a:effectLst/>
              <a:latin typeface="+mn-lt"/>
              <a:ea typeface="+mn-ea"/>
              <a:cs typeface="+mn-cs"/>
            </a:endParaRP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The extent to which development partners guide their development efforts in line with country-defined priorities and development results is a fundamental aspect of country ownership. This indicator corresponds to SDG 17.15.</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Original methodology:</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The original indicator 1a reviewed whether new development programmes and projects were aligned with country-defined objectives and results, and whether progress was monitored relying on countries’ own statistics and monitoring and evaluation systems. </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Shortcomings:</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The indicator only focused on project-level alignment. However, most development partners articulate their overall alignment to partner country priorities through country strategies or partnership frameworks, which then guide the focus of the projects to be approved in the country. </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Key</a:t>
            </a:r>
            <a:r>
              <a:rPr lang="en-GB" sz="1368" kern="1200" baseline="0" dirty="0" smtClean="0">
                <a:solidFill>
                  <a:schemeClr val="tx1"/>
                </a:solidFill>
                <a:effectLst/>
                <a:latin typeface="+mn-lt"/>
                <a:ea typeface="+mn-ea"/>
                <a:cs typeface="+mn-cs"/>
              </a:rPr>
              <a:t> proposed changes:</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In the revised indicator, project-level estimates are complemented with an assessment of development partners’ country strategies or partnership frameworks. The additional module provides a basic assessment of the results-orientation and country ownership of these strategic frameworks. </a:t>
            </a:r>
          </a:p>
          <a:p>
            <a:endParaRPr lang="en-GB" dirty="0"/>
          </a:p>
        </p:txBody>
      </p:sp>
      <p:sp>
        <p:nvSpPr>
          <p:cNvPr id="4" name="Slide Number Placeholder 3"/>
          <p:cNvSpPr>
            <a:spLocks noGrp="1"/>
          </p:cNvSpPr>
          <p:nvPr>
            <p:ph type="sldNum" sz="quarter" idx="10"/>
          </p:nvPr>
        </p:nvSpPr>
        <p:spPr/>
        <p:txBody>
          <a:bodyPr/>
          <a:lstStyle/>
          <a:p>
            <a:fld id="{BAF2DFDC-868E-624F-87C8-357F8B6F2925}" type="slidenum">
              <a:rPr lang="it-IT" smtClean="0"/>
              <a:t>12</a:t>
            </a:fld>
            <a:endParaRPr lang="it-IT"/>
          </a:p>
        </p:txBody>
      </p:sp>
    </p:spTree>
    <p:extLst>
      <p:ext uri="{BB962C8B-B14F-4D97-AF65-F5344CB8AC3E}">
        <p14:creationId xmlns:p14="http://schemas.microsoft.com/office/powerpoint/2010/main" val="27035982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368" b="1" u="sng" kern="1200" dirty="0" smtClean="0">
                <a:solidFill>
                  <a:schemeClr val="tx1"/>
                </a:solidFill>
                <a:effectLst/>
                <a:latin typeface="+mn-lt"/>
                <a:ea typeface="+mn-ea"/>
                <a:cs typeface="+mn-cs"/>
              </a:rPr>
              <a:t>Indicator 1a. Development partners use country-led results frameworks deliver development co-operation</a:t>
            </a:r>
            <a:endParaRPr lang="en-GB" sz="1368" kern="1200" dirty="0" smtClean="0">
              <a:solidFill>
                <a:schemeClr val="tx1"/>
              </a:solidFill>
              <a:effectLst/>
              <a:latin typeface="+mn-lt"/>
              <a:ea typeface="+mn-ea"/>
              <a:cs typeface="+mn-cs"/>
            </a:endParaRP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The extent to which development partners guide their development efforts in line with country-defined priorities and development results is a fundamental aspect of country ownership. This indicator corresponds to SDG 17.15.</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Original methodology:</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The original indicator 1a reviewed whether new development programmes and projects were aligned with country-defined objectives and results, and whether progress was monitored relying on countries’ own statistics and monitoring and evaluation systems. </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Shortcomings:</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The indicator only focused on project-level alignment. However, most development partners articulate their overall alignment to partner country priorities through country strategies or partnership frameworks, which then guide the focus of the projects to be approved in the country. </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Key</a:t>
            </a:r>
            <a:r>
              <a:rPr lang="en-GB" sz="1368" kern="1200" baseline="0" dirty="0" smtClean="0">
                <a:solidFill>
                  <a:schemeClr val="tx1"/>
                </a:solidFill>
                <a:effectLst/>
                <a:latin typeface="+mn-lt"/>
                <a:ea typeface="+mn-ea"/>
                <a:cs typeface="+mn-cs"/>
              </a:rPr>
              <a:t> proposed changes:</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In the revised indicator, project-level estimates are complemented with an assessment of development partners’ country strategies or partnership frameworks. The additional module provides a basic assessment of the results-orientation and country ownership of these strategic frameworks. </a:t>
            </a:r>
          </a:p>
          <a:p>
            <a:endParaRPr lang="en-GB" dirty="0"/>
          </a:p>
        </p:txBody>
      </p:sp>
      <p:sp>
        <p:nvSpPr>
          <p:cNvPr id="4" name="Slide Number Placeholder 3"/>
          <p:cNvSpPr>
            <a:spLocks noGrp="1"/>
          </p:cNvSpPr>
          <p:nvPr>
            <p:ph type="sldNum" sz="quarter" idx="10"/>
          </p:nvPr>
        </p:nvSpPr>
        <p:spPr/>
        <p:txBody>
          <a:bodyPr/>
          <a:lstStyle/>
          <a:p>
            <a:fld id="{BAF2DFDC-868E-624F-87C8-357F8B6F2925}" type="slidenum">
              <a:rPr lang="it-IT" smtClean="0"/>
              <a:t>13</a:t>
            </a:fld>
            <a:endParaRPr lang="it-IT"/>
          </a:p>
        </p:txBody>
      </p:sp>
    </p:spTree>
    <p:extLst>
      <p:ext uri="{BB962C8B-B14F-4D97-AF65-F5344CB8AC3E}">
        <p14:creationId xmlns:p14="http://schemas.microsoft.com/office/powerpoint/2010/main" val="27035982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368" b="1" u="sng" kern="1200" dirty="0" smtClean="0">
                <a:solidFill>
                  <a:schemeClr val="tx1"/>
                </a:solidFill>
                <a:effectLst/>
                <a:latin typeface="+mn-lt"/>
                <a:ea typeface="+mn-ea"/>
                <a:cs typeface="+mn-cs"/>
              </a:rPr>
              <a:t>Indicator 9a: Quality of Countries' Public Financial Management Systems</a:t>
            </a:r>
            <a:endParaRPr lang="en-GB" sz="1368" kern="1200" dirty="0" smtClean="0">
              <a:solidFill>
                <a:schemeClr val="tx1"/>
              </a:solidFill>
              <a:effectLst/>
              <a:latin typeface="+mn-lt"/>
              <a:ea typeface="+mn-ea"/>
              <a:cs typeface="+mn-cs"/>
            </a:endParaRP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Government systems able to manage resources effectively help ensure greater development effectiveness. Indicator 9a measures the quality of countries' public financial management systems. </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Original methodology:</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The original indicator relied on World Bank staff estimates. Specifically, a specific measure in their Country Policy and Institutional Assessments, called CPIA 13). </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Shortcomings:</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CPIA scores were difficult to unpack or interpret, and less sensitive to small changes. Countries also asked for a more objective measure. </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Key proposed changes:</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The revised indicator is constructed based on the Public Expenditure and Financial Accountability (PEFA) Framework. PEFA assessments are the most common type of joint government-donor assessments of a country's public financial management system. The sub-set of PEFA dimensions selected for indicator 9a reflects the quality of the budgeting process, auditing, financial reporting and procurement systems and practices. The indicator will monitor whether countries make progress in these various dimensions. </a:t>
            </a:r>
          </a:p>
          <a:p>
            <a:endParaRPr lang="en-GB" dirty="0"/>
          </a:p>
        </p:txBody>
      </p:sp>
      <p:sp>
        <p:nvSpPr>
          <p:cNvPr id="4" name="Slide Number Placeholder 3"/>
          <p:cNvSpPr>
            <a:spLocks noGrp="1"/>
          </p:cNvSpPr>
          <p:nvPr>
            <p:ph type="sldNum" sz="quarter" idx="10"/>
          </p:nvPr>
        </p:nvSpPr>
        <p:spPr/>
        <p:txBody>
          <a:bodyPr/>
          <a:lstStyle/>
          <a:p>
            <a:fld id="{BAF2DFDC-868E-624F-87C8-357F8B6F2925}" type="slidenum">
              <a:rPr lang="it-IT" smtClean="0"/>
              <a:t>14</a:t>
            </a:fld>
            <a:endParaRPr lang="it-IT"/>
          </a:p>
        </p:txBody>
      </p:sp>
    </p:spTree>
    <p:extLst>
      <p:ext uri="{BB962C8B-B14F-4D97-AF65-F5344CB8AC3E}">
        <p14:creationId xmlns:p14="http://schemas.microsoft.com/office/powerpoint/2010/main" val="21358200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368" b="1" u="sng" kern="1200" dirty="0" smtClean="0">
                <a:solidFill>
                  <a:schemeClr val="tx1"/>
                </a:solidFill>
                <a:effectLst/>
                <a:latin typeface="+mn-lt"/>
                <a:ea typeface="+mn-ea"/>
                <a:cs typeface="+mn-cs"/>
              </a:rPr>
              <a:t>Indicator 1a. Development partners use country-led results frameworks deliver development co-operation</a:t>
            </a:r>
            <a:endParaRPr lang="en-GB" sz="1368" kern="1200" dirty="0" smtClean="0">
              <a:solidFill>
                <a:schemeClr val="tx1"/>
              </a:solidFill>
              <a:effectLst/>
              <a:latin typeface="+mn-lt"/>
              <a:ea typeface="+mn-ea"/>
              <a:cs typeface="+mn-cs"/>
            </a:endParaRP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The extent to which development partners guide their development efforts in line with country-defined priorities and development results is a fundamental aspect of country ownership. This indicator corresponds to SDG 17.15.</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Original methodology:</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The original indicator 1a reviewed whether new development programmes and projects were aligned with country-defined objectives and results, and whether progress was monitored relying on countries’ own statistics and monitoring and evaluation systems. </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Shortcomings:</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The indicator only focused on project-level alignment. However, most development partners articulate their overall alignment to partner country priorities through country strategies or partnership frameworks, which then guide the focus of the projects to be approved in the country. </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Key</a:t>
            </a:r>
            <a:r>
              <a:rPr lang="en-GB" sz="1368" kern="1200" baseline="0" dirty="0" smtClean="0">
                <a:solidFill>
                  <a:schemeClr val="tx1"/>
                </a:solidFill>
                <a:effectLst/>
                <a:latin typeface="+mn-lt"/>
                <a:ea typeface="+mn-ea"/>
                <a:cs typeface="+mn-cs"/>
              </a:rPr>
              <a:t> proposed changes:</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In the revised indicator, project-level estimates are complemented with an assessment of development partners’ country strategies or partnership frameworks. The additional module provides a basic assessment of the results-orientation and country ownership of these strategic frameworks. </a:t>
            </a:r>
          </a:p>
          <a:p>
            <a:endParaRPr lang="en-GB" dirty="0"/>
          </a:p>
        </p:txBody>
      </p:sp>
      <p:sp>
        <p:nvSpPr>
          <p:cNvPr id="4" name="Slide Number Placeholder 3"/>
          <p:cNvSpPr>
            <a:spLocks noGrp="1"/>
          </p:cNvSpPr>
          <p:nvPr>
            <p:ph type="sldNum" sz="quarter" idx="10"/>
          </p:nvPr>
        </p:nvSpPr>
        <p:spPr/>
        <p:txBody>
          <a:bodyPr/>
          <a:lstStyle/>
          <a:p>
            <a:fld id="{BAF2DFDC-868E-624F-87C8-357F8B6F2925}" type="slidenum">
              <a:rPr lang="it-IT" smtClean="0"/>
              <a:t>15</a:t>
            </a:fld>
            <a:endParaRPr lang="it-IT"/>
          </a:p>
        </p:txBody>
      </p:sp>
    </p:spTree>
    <p:extLst>
      <p:ext uri="{BB962C8B-B14F-4D97-AF65-F5344CB8AC3E}">
        <p14:creationId xmlns:p14="http://schemas.microsoft.com/office/powerpoint/2010/main" val="27035982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368" b="1" u="sng" kern="1200" dirty="0" smtClean="0">
                <a:solidFill>
                  <a:schemeClr val="tx1"/>
                </a:solidFill>
                <a:effectLst/>
                <a:latin typeface="+mn-lt"/>
                <a:ea typeface="+mn-ea"/>
                <a:cs typeface="+mn-cs"/>
              </a:rPr>
              <a:t>Indicator 4b. Transparency of development co-operation at country level</a:t>
            </a:r>
            <a:endParaRPr lang="en-GB" sz="1368" kern="1200" dirty="0" smtClean="0">
              <a:solidFill>
                <a:schemeClr val="tx1"/>
              </a:solidFill>
              <a:effectLst/>
              <a:latin typeface="+mn-lt"/>
              <a:ea typeface="+mn-ea"/>
              <a:cs typeface="+mn-cs"/>
            </a:endParaRP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Transparent information on development co-operation is a crucial condition for effective partnerships and for accountability purposes. </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Original methodology:</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To date, the Global Partnership monitoring framework only addressed this commitment from a supply-side perspective, looking at whether information had been made available at global level in online platforms, such as those at the OECD and IATI. </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Shortcomings:</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The indicator did not address whether the information was indeed flowing to partner countries.</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Key proposed changes:</a:t>
            </a:r>
          </a:p>
          <a:p>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This new indicator 4b measures the extent to which development co-operation information is also incorporated in partner countries’ information management systems, and whether those governments are in turn making it available to their citizens. </a:t>
            </a:r>
            <a:endParaRPr lang="en-GB" sz="1368"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AF2DFDC-868E-624F-87C8-357F8B6F2925}" type="slidenum">
              <a:rPr lang="it-IT" smtClean="0"/>
              <a:t>16</a:t>
            </a:fld>
            <a:endParaRPr lang="it-IT"/>
          </a:p>
        </p:txBody>
      </p:sp>
    </p:spTree>
    <p:extLst>
      <p:ext uri="{BB962C8B-B14F-4D97-AF65-F5344CB8AC3E}">
        <p14:creationId xmlns:p14="http://schemas.microsoft.com/office/powerpoint/2010/main" val="21358200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titolo">
    <p:spTree>
      <p:nvGrpSpPr>
        <p:cNvPr id="1" name=""/>
        <p:cNvGrpSpPr/>
        <p:nvPr/>
      </p:nvGrpSpPr>
      <p:grpSpPr>
        <a:xfrm>
          <a:off x="0" y="0"/>
          <a:ext cx="0" cy="0"/>
          <a:chOff x="0" y="0"/>
          <a:chExt cx="0" cy="0"/>
        </a:xfrm>
      </p:grpSpPr>
      <p:sp>
        <p:nvSpPr>
          <p:cNvPr id="7" name="Segnaposto titolo 2"/>
          <p:cNvSpPr>
            <a:spLocks noGrp="1"/>
          </p:cNvSpPr>
          <p:nvPr>
            <p:ph type="title"/>
          </p:nvPr>
        </p:nvSpPr>
        <p:spPr>
          <a:xfrm>
            <a:off x="1524287" y="1007768"/>
            <a:ext cx="5493828" cy="2703697"/>
          </a:xfrm>
          <a:prstGeom prst="rect">
            <a:avLst/>
          </a:prstGeom>
        </p:spPr>
        <p:txBody>
          <a:bodyPr vert="horz" lIns="0" tIns="0" rIns="0" bIns="0" rtlCol="0" anchor="b">
            <a:normAutofit/>
          </a:bodyPr>
          <a:lstStyle>
            <a:lvl1pPr>
              <a:defRPr>
                <a:latin typeface="Arial" charset="0"/>
                <a:ea typeface="Arial" charset="0"/>
                <a:cs typeface="Arial" charset="0"/>
              </a:defRPr>
            </a:lvl1pPr>
          </a:lstStyle>
          <a:p>
            <a:r>
              <a:rPr lang="it-IT" dirty="0"/>
              <a:t>Title</a:t>
            </a:r>
          </a:p>
        </p:txBody>
      </p:sp>
      <p:sp>
        <p:nvSpPr>
          <p:cNvPr id="9" name="Segnaposto testo 8"/>
          <p:cNvSpPr>
            <a:spLocks noGrp="1"/>
          </p:cNvSpPr>
          <p:nvPr>
            <p:ph type="body" sz="quarter" idx="10"/>
          </p:nvPr>
        </p:nvSpPr>
        <p:spPr>
          <a:xfrm>
            <a:off x="1524287" y="4214812"/>
            <a:ext cx="5493828" cy="2559789"/>
          </a:xfrm>
          <a:prstGeom prst="rect">
            <a:avLst/>
          </a:prstGeom>
        </p:spPr>
        <p:txBody>
          <a:bodyPr lIns="0" tIns="0" rIns="0" bIns="46800"/>
          <a:lstStyle>
            <a:lvl1pPr>
              <a:defRPr sz="2000">
                <a:solidFill>
                  <a:schemeClr val="bg1"/>
                </a:solidFill>
                <a:latin typeface="Arial" charset="0"/>
                <a:ea typeface="Arial" charset="0"/>
                <a:cs typeface="Arial" charset="0"/>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it-IT" dirty="0"/>
              <a:t>Fare clic per modificare gli stili del testo dello schema</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336675" y="1236663"/>
            <a:ext cx="8018463" cy="2632075"/>
          </a:xfrm>
          <a:prstGeom prst="rect">
            <a:avLst/>
          </a:prstGeom>
        </p:spPr>
        <p:txBody>
          <a:bodyPr anchor="b"/>
          <a:lstStyle>
            <a:lvl1pPr algn="ctr">
              <a:defRPr sz="6000" b="1">
                <a:latin typeface="Arial" charset="0"/>
                <a:ea typeface="Arial" charset="0"/>
                <a:cs typeface="Arial" charset="0"/>
              </a:defRPr>
            </a:lvl1pPr>
          </a:lstStyle>
          <a:p>
            <a:r>
              <a:rPr lang="it-IT" dirty="0"/>
              <a:t>Fare clic per modificare lo stile del titolo dello schema</a:t>
            </a:r>
          </a:p>
        </p:txBody>
      </p:sp>
      <p:sp>
        <p:nvSpPr>
          <p:cNvPr id="3" name="Sottotitolo 2"/>
          <p:cNvSpPr>
            <a:spLocks noGrp="1"/>
          </p:cNvSpPr>
          <p:nvPr>
            <p:ph type="subTitle" idx="1"/>
          </p:nvPr>
        </p:nvSpPr>
        <p:spPr>
          <a:xfrm>
            <a:off x="1336675" y="3970338"/>
            <a:ext cx="8018463" cy="1825625"/>
          </a:xfrm>
          <a:prstGeom prst="rect">
            <a:avLst/>
          </a:prstGeom>
        </p:spPr>
        <p:txBody>
          <a:bodyPr/>
          <a:lstStyle>
            <a:lvl1pPr marL="0" indent="0" algn="ctr">
              <a:buNone/>
              <a:defRPr sz="2400">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dirty="0"/>
              <a:t>Fare clic per modificare lo stile del sottotitolo dello schema</a:t>
            </a:r>
          </a:p>
        </p:txBody>
      </p:sp>
    </p:spTree>
    <p:extLst>
      <p:ext uri="{BB962C8B-B14F-4D97-AF65-F5344CB8AC3E}">
        <p14:creationId xmlns:p14="http://schemas.microsoft.com/office/powerpoint/2010/main" val="56103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6" name="Rectangle 5"/>
          <p:cNvSpPr/>
          <p:nvPr userDrawn="1"/>
        </p:nvSpPr>
        <p:spPr>
          <a:xfrm>
            <a:off x="-1" y="0"/>
            <a:ext cx="10691813" cy="11995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userDrawn="1"/>
        </p:nvSpPr>
        <p:spPr>
          <a:xfrm>
            <a:off x="0" y="6360159"/>
            <a:ext cx="10691813" cy="11995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olo 1"/>
          <p:cNvSpPr>
            <a:spLocks noGrp="1"/>
          </p:cNvSpPr>
          <p:nvPr>
            <p:ph type="title"/>
          </p:nvPr>
        </p:nvSpPr>
        <p:spPr>
          <a:xfrm>
            <a:off x="549274" y="910001"/>
            <a:ext cx="9580563" cy="1460500"/>
          </a:xfrm>
          <a:prstGeom prst="rect">
            <a:avLst/>
          </a:prstGeom>
        </p:spPr>
        <p:txBody>
          <a:bodyPr lIns="0" tIns="0" rIns="0" bIns="0"/>
          <a:lstStyle>
            <a:lvl1pPr>
              <a:defRPr>
                <a:latin typeface="Arial" charset="0"/>
                <a:ea typeface="Arial" charset="0"/>
                <a:cs typeface="Arial" charset="0"/>
              </a:defRPr>
            </a:lvl1pPr>
          </a:lstStyle>
          <a:p>
            <a:r>
              <a:rPr lang="it-IT" dirty="0"/>
              <a:t>Fare clic per modificare lo stile del titolo dello schema</a:t>
            </a:r>
          </a:p>
        </p:txBody>
      </p:sp>
      <p:sp>
        <p:nvSpPr>
          <p:cNvPr id="3" name="Segnaposto contenuto 2"/>
          <p:cNvSpPr>
            <a:spLocks noGrp="1"/>
          </p:cNvSpPr>
          <p:nvPr>
            <p:ph sz="half" idx="1"/>
          </p:nvPr>
        </p:nvSpPr>
        <p:spPr>
          <a:xfrm>
            <a:off x="549274" y="2577948"/>
            <a:ext cx="4710293" cy="4230840"/>
          </a:xfrm>
          <a:prstGeom prst="rect">
            <a:avLst/>
          </a:prstGeom>
        </p:spPr>
        <p:txBody>
          <a:bodyPr/>
          <a:lstStyle>
            <a:lvl1pPr>
              <a:defRPr>
                <a:latin typeface="Arial" charset="0"/>
                <a:ea typeface="Arial" charset="0"/>
                <a:cs typeface="Arial" charset="0"/>
              </a:defRPr>
            </a:lvl1pPr>
            <a:lvl2pPr>
              <a:defRPr>
                <a:latin typeface="Arial" charset="0"/>
                <a:ea typeface="Arial" charset="0"/>
                <a:cs typeface="Arial" charset="0"/>
              </a:defRPr>
            </a:lvl2pPr>
            <a:lvl3pP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4" name="Segnaposto contenuto 3"/>
          <p:cNvSpPr>
            <a:spLocks noGrp="1"/>
          </p:cNvSpPr>
          <p:nvPr>
            <p:ph sz="half" idx="2"/>
          </p:nvPr>
        </p:nvSpPr>
        <p:spPr>
          <a:xfrm>
            <a:off x="5421313" y="2577948"/>
            <a:ext cx="4708525" cy="4230840"/>
          </a:xfrm>
          <a:prstGeom prst="rect">
            <a:avLst/>
          </a:prstGeom>
        </p:spPr>
        <p:txBody>
          <a:bodyPr/>
          <a:lstStyle>
            <a:lvl1pPr>
              <a:defRPr>
                <a:latin typeface="Arial" charset="0"/>
                <a:ea typeface="Arial" charset="0"/>
                <a:cs typeface="Arial" charset="0"/>
              </a:defRPr>
            </a:lvl1pPr>
            <a:lvl2pPr>
              <a:defRPr>
                <a:latin typeface="Arial" charset="0"/>
                <a:ea typeface="Arial" charset="0"/>
                <a:cs typeface="Arial" charset="0"/>
              </a:defRPr>
            </a:lvl2pPr>
            <a:lvl3pP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Tree>
    <p:extLst>
      <p:ext uri="{BB962C8B-B14F-4D97-AF65-F5344CB8AC3E}">
        <p14:creationId xmlns:p14="http://schemas.microsoft.com/office/powerpoint/2010/main" val="13984783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sp>
        <p:nvSpPr>
          <p:cNvPr id="10" name="Rectangle 9"/>
          <p:cNvSpPr/>
          <p:nvPr userDrawn="1"/>
        </p:nvSpPr>
        <p:spPr>
          <a:xfrm>
            <a:off x="-1" y="-9844"/>
            <a:ext cx="10691813" cy="11995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userDrawn="1"/>
        </p:nvSpPr>
        <p:spPr>
          <a:xfrm>
            <a:off x="0" y="6360159"/>
            <a:ext cx="10691813" cy="11995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Segnaposto contenuto 2"/>
          <p:cNvSpPr>
            <a:spLocks noGrp="1"/>
          </p:cNvSpPr>
          <p:nvPr>
            <p:ph sz="half" idx="1"/>
          </p:nvPr>
        </p:nvSpPr>
        <p:spPr>
          <a:xfrm>
            <a:off x="549274" y="2577947"/>
            <a:ext cx="2865439" cy="4230841"/>
          </a:xfrm>
          <a:prstGeom prst="rect">
            <a:avLst/>
          </a:prstGeom>
        </p:spPr>
        <p:txBody>
          <a:bodyPr/>
          <a:lstStyle>
            <a:lvl1pPr>
              <a:defRPr>
                <a:latin typeface="Arial Hebrew Scholar" charset="-79"/>
                <a:ea typeface="Arial Hebrew Scholar" charset="-79"/>
                <a:cs typeface="Arial Hebrew Scholar" charset="-79"/>
              </a:defRPr>
            </a:lvl1pPr>
            <a:lvl2pPr>
              <a:defRPr>
                <a:latin typeface="Arial Hebrew Scholar" charset="-79"/>
                <a:ea typeface="Arial Hebrew Scholar" charset="-79"/>
                <a:cs typeface="Arial Hebrew Scholar" charset="-79"/>
              </a:defRPr>
            </a:lvl2pPr>
            <a:lvl3pPr>
              <a:defRPr>
                <a:latin typeface="Arial Hebrew Scholar" charset="-79"/>
                <a:ea typeface="Arial Hebrew Scholar" charset="-79"/>
                <a:cs typeface="Arial Hebrew Scholar" charset="-79"/>
              </a:defRPr>
            </a:lvl3pPr>
            <a:lvl4pPr>
              <a:defRPr>
                <a:latin typeface="Arial Hebrew Scholar" charset="-79"/>
                <a:ea typeface="Arial Hebrew Scholar" charset="-79"/>
                <a:cs typeface="Arial Hebrew Scholar" charset="-79"/>
              </a:defRPr>
            </a:lvl4pPr>
            <a:lvl5pPr>
              <a:defRPr>
                <a:latin typeface="Arial Hebrew Scholar" charset="-79"/>
                <a:ea typeface="Arial Hebrew Scholar" charset="-79"/>
                <a:cs typeface="Arial Hebrew Scholar" charset="-79"/>
              </a:defRPr>
            </a:lvl5p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6" name="Segnaposto contenuto 2"/>
          <p:cNvSpPr>
            <a:spLocks noGrp="1"/>
          </p:cNvSpPr>
          <p:nvPr>
            <p:ph sz="half" idx="10"/>
          </p:nvPr>
        </p:nvSpPr>
        <p:spPr>
          <a:xfrm>
            <a:off x="3906836" y="2577947"/>
            <a:ext cx="2865439" cy="4230841"/>
          </a:xfrm>
          <a:prstGeom prst="rect">
            <a:avLst/>
          </a:prstGeom>
        </p:spPr>
        <p:txBody>
          <a:bodyPr/>
          <a:lstStyle>
            <a:lvl1pPr>
              <a:defRPr>
                <a:latin typeface="Arial" charset="0"/>
                <a:ea typeface="Arial" charset="0"/>
                <a:cs typeface="Arial" charset="0"/>
              </a:defRPr>
            </a:lvl1pPr>
            <a:lvl2pPr>
              <a:defRPr>
                <a:latin typeface="Arial" charset="0"/>
                <a:ea typeface="Arial" charset="0"/>
                <a:cs typeface="Arial" charset="0"/>
              </a:defRPr>
            </a:lvl2pPr>
            <a:lvl3pP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7" name="Segnaposto contenuto 2"/>
          <p:cNvSpPr>
            <a:spLocks noGrp="1"/>
          </p:cNvSpPr>
          <p:nvPr>
            <p:ph sz="half" idx="11"/>
          </p:nvPr>
        </p:nvSpPr>
        <p:spPr>
          <a:xfrm>
            <a:off x="7264399" y="2577947"/>
            <a:ext cx="2865439" cy="4230841"/>
          </a:xfrm>
          <a:prstGeom prst="rect">
            <a:avLst/>
          </a:prstGeom>
        </p:spPr>
        <p:txBody>
          <a:bodyPr/>
          <a:lstStyle>
            <a:lvl1pPr>
              <a:defRPr>
                <a:latin typeface="Arial" charset="0"/>
                <a:ea typeface="Arial" charset="0"/>
                <a:cs typeface="Arial" charset="0"/>
              </a:defRPr>
            </a:lvl1pPr>
            <a:lvl2pPr>
              <a:defRPr>
                <a:latin typeface="Arial" charset="0"/>
                <a:ea typeface="Arial" charset="0"/>
                <a:cs typeface="Arial" charset="0"/>
              </a:defRPr>
            </a:lvl2pPr>
            <a:lvl3pP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8" name="Titolo 1"/>
          <p:cNvSpPr>
            <a:spLocks noGrp="1"/>
          </p:cNvSpPr>
          <p:nvPr>
            <p:ph type="title"/>
          </p:nvPr>
        </p:nvSpPr>
        <p:spPr>
          <a:xfrm>
            <a:off x="549274" y="910001"/>
            <a:ext cx="9580563" cy="1460500"/>
          </a:xfrm>
          <a:prstGeom prst="rect">
            <a:avLst/>
          </a:prstGeom>
        </p:spPr>
        <p:txBody>
          <a:bodyPr lIns="0" tIns="0" rIns="0" bIns="0"/>
          <a:lstStyle>
            <a:lvl1pPr>
              <a:defRPr>
                <a:latin typeface="Arial" charset="0"/>
                <a:ea typeface="Arial" charset="0"/>
                <a:cs typeface="Arial" charset="0"/>
              </a:defRPr>
            </a:lvl1pPr>
          </a:lstStyle>
          <a:p>
            <a:r>
              <a:rPr lang="it-IT" dirty="0"/>
              <a:t>Fare clic per modificare lo stile del titolo dello schema</a:t>
            </a:r>
          </a:p>
        </p:txBody>
      </p:sp>
    </p:spTree>
    <p:extLst>
      <p:ext uri="{BB962C8B-B14F-4D97-AF65-F5344CB8AC3E}">
        <p14:creationId xmlns:p14="http://schemas.microsoft.com/office/powerpoint/2010/main" val="208895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olo e contenuto">
    <p:spTree>
      <p:nvGrpSpPr>
        <p:cNvPr id="1" name=""/>
        <p:cNvGrpSpPr/>
        <p:nvPr/>
      </p:nvGrpSpPr>
      <p:grpSpPr>
        <a:xfrm>
          <a:off x="0" y="0"/>
          <a:ext cx="0" cy="0"/>
          <a:chOff x="0" y="0"/>
          <a:chExt cx="0" cy="0"/>
        </a:xfrm>
      </p:grpSpPr>
      <p:sp>
        <p:nvSpPr>
          <p:cNvPr id="6" name="Rectangle 5"/>
          <p:cNvSpPr/>
          <p:nvPr userDrawn="1"/>
        </p:nvSpPr>
        <p:spPr>
          <a:xfrm>
            <a:off x="0" y="6360159"/>
            <a:ext cx="10691813" cy="11995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userDrawn="1"/>
        </p:nvSpPr>
        <p:spPr>
          <a:xfrm>
            <a:off x="-1" y="0"/>
            <a:ext cx="10691813" cy="11995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Segnaposto contenuto 2"/>
          <p:cNvSpPr>
            <a:spLocks noGrp="1"/>
          </p:cNvSpPr>
          <p:nvPr>
            <p:ph idx="1"/>
          </p:nvPr>
        </p:nvSpPr>
        <p:spPr>
          <a:xfrm>
            <a:off x="558743" y="2577946"/>
            <a:ext cx="9598809" cy="4230841"/>
          </a:xfrm>
          <a:prstGeom prst="rect">
            <a:avLst/>
          </a:prstGeom>
        </p:spPr>
        <p:txBody>
          <a:bodyPr/>
          <a:lstStyle>
            <a:lvl1pPr>
              <a:defRPr>
                <a:latin typeface="Arial" charset="0"/>
                <a:ea typeface="Arial" charset="0"/>
                <a:cs typeface="Arial" charset="0"/>
              </a:defRPr>
            </a:lvl1pPr>
            <a:lvl2pPr>
              <a:defRPr>
                <a:latin typeface="Arial" charset="0"/>
                <a:ea typeface="Arial" charset="0"/>
                <a:cs typeface="Arial" charset="0"/>
              </a:defRPr>
            </a:lvl2pPr>
            <a:lvl3pP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4" name="Titolo 1"/>
          <p:cNvSpPr>
            <a:spLocks noGrp="1"/>
          </p:cNvSpPr>
          <p:nvPr>
            <p:ph type="title"/>
          </p:nvPr>
        </p:nvSpPr>
        <p:spPr>
          <a:xfrm>
            <a:off x="549274" y="910001"/>
            <a:ext cx="9580563" cy="1460500"/>
          </a:xfrm>
          <a:prstGeom prst="rect">
            <a:avLst/>
          </a:prstGeom>
        </p:spPr>
        <p:txBody>
          <a:bodyPr lIns="0" tIns="0" rIns="0" bIns="0"/>
          <a:lstStyle>
            <a:lvl1pPr>
              <a:defRPr>
                <a:latin typeface="Arial" charset="0"/>
                <a:ea typeface="Arial" charset="0"/>
                <a:cs typeface="Arial" charset="0"/>
              </a:defRPr>
            </a:lvl1pPr>
          </a:lstStyle>
          <a:p>
            <a:r>
              <a:rPr lang="it-IT" dirty="0"/>
              <a:t>Fare clic per modificare lo stile del titolo dello schema</a:t>
            </a:r>
          </a:p>
        </p:txBody>
      </p:sp>
    </p:spTree>
    <p:extLst>
      <p:ext uri="{BB962C8B-B14F-4D97-AF65-F5344CB8AC3E}">
        <p14:creationId xmlns:p14="http://schemas.microsoft.com/office/powerpoint/2010/main" val="19508514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ntestazione sezione">
    <p:spTree>
      <p:nvGrpSpPr>
        <p:cNvPr id="1" name=""/>
        <p:cNvGrpSpPr/>
        <p:nvPr/>
      </p:nvGrpSpPr>
      <p:grpSpPr>
        <a:xfrm>
          <a:off x="0" y="0"/>
          <a:ext cx="0" cy="0"/>
          <a:chOff x="0" y="0"/>
          <a:chExt cx="0" cy="0"/>
        </a:xfrm>
      </p:grpSpPr>
      <p:sp>
        <p:nvSpPr>
          <p:cNvPr id="3" name="Segnaposto testo 2"/>
          <p:cNvSpPr>
            <a:spLocks noGrp="1"/>
          </p:cNvSpPr>
          <p:nvPr>
            <p:ph type="body" idx="1"/>
          </p:nvPr>
        </p:nvSpPr>
        <p:spPr>
          <a:xfrm>
            <a:off x="553980" y="5059363"/>
            <a:ext cx="9608172" cy="1652587"/>
          </a:xfrm>
          <a:prstGeom prst="rect">
            <a:avLst/>
          </a:prstGeom>
        </p:spPr>
        <p:txBody>
          <a:bodyPr/>
          <a:lstStyle>
            <a:lvl1pPr marL="0" indent="0">
              <a:buNone/>
              <a:defRPr sz="2400">
                <a:solidFill>
                  <a:schemeClr val="tx1">
                    <a:tint val="75000"/>
                  </a:schemeClr>
                </a:solidFill>
                <a:latin typeface="Arial" charset="0"/>
                <a:ea typeface="Arial" charset="0"/>
                <a:cs typeface="Arial"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dirty="0"/>
              <a:t>Fare clic per modificare gli stili del testo dello schema</a:t>
            </a:r>
          </a:p>
        </p:txBody>
      </p:sp>
      <p:sp>
        <p:nvSpPr>
          <p:cNvPr id="4" name="Titolo 1"/>
          <p:cNvSpPr>
            <a:spLocks noGrp="1"/>
          </p:cNvSpPr>
          <p:nvPr>
            <p:ph type="title"/>
          </p:nvPr>
        </p:nvSpPr>
        <p:spPr>
          <a:xfrm>
            <a:off x="549274" y="910001"/>
            <a:ext cx="9580563" cy="1460500"/>
          </a:xfrm>
          <a:prstGeom prst="rect">
            <a:avLst/>
          </a:prstGeom>
        </p:spPr>
        <p:txBody>
          <a:bodyPr lIns="0" tIns="0" rIns="0" bIns="0"/>
          <a:lstStyle>
            <a:lvl1pPr>
              <a:defRPr>
                <a:latin typeface="Arial" charset="0"/>
                <a:ea typeface="Arial" charset="0"/>
                <a:cs typeface="Arial" charset="0"/>
              </a:defRPr>
            </a:lvl1pPr>
          </a:lstStyle>
          <a:p>
            <a:r>
              <a:rPr lang="it-IT" dirty="0"/>
              <a:t>Fare clic per modificare lo stile del titolo dello schema</a:t>
            </a:r>
          </a:p>
        </p:txBody>
      </p:sp>
    </p:spTree>
    <p:extLst>
      <p:ext uri="{BB962C8B-B14F-4D97-AF65-F5344CB8AC3E}">
        <p14:creationId xmlns:p14="http://schemas.microsoft.com/office/powerpoint/2010/main" val="1794767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fronto">
    <p:spTree>
      <p:nvGrpSpPr>
        <p:cNvPr id="1" name=""/>
        <p:cNvGrpSpPr/>
        <p:nvPr/>
      </p:nvGrpSpPr>
      <p:grpSpPr>
        <a:xfrm>
          <a:off x="0" y="0"/>
          <a:ext cx="0" cy="0"/>
          <a:chOff x="0" y="0"/>
          <a:chExt cx="0" cy="0"/>
        </a:xfrm>
      </p:grpSpPr>
      <p:sp>
        <p:nvSpPr>
          <p:cNvPr id="3" name="Segnaposto testo 2"/>
          <p:cNvSpPr>
            <a:spLocks noGrp="1"/>
          </p:cNvSpPr>
          <p:nvPr>
            <p:ph type="body" idx="1"/>
          </p:nvPr>
        </p:nvSpPr>
        <p:spPr>
          <a:xfrm>
            <a:off x="549314" y="2370501"/>
            <a:ext cx="4522788" cy="908050"/>
          </a:xfrm>
          <a:prstGeom prst="rect">
            <a:avLst/>
          </a:prstGeom>
        </p:spPr>
        <p:txBody>
          <a:bodyPr anchor="b"/>
          <a:lstStyle>
            <a:lvl1pPr marL="0" indent="0">
              <a:buNone/>
              <a:defRPr sz="2400" b="1">
                <a:latin typeface="Arial" charset="0"/>
                <a:ea typeface="Arial" charset="0"/>
                <a:cs typeface="Arial"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dirty="0"/>
              <a:t>Fare clic per modificare gli stili del testo dello schema</a:t>
            </a:r>
          </a:p>
        </p:txBody>
      </p:sp>
      <p:sp>
        <p:nvSpPr>
          <p:cNvPr id="4" name="Segnaposto contenuto 3"/>
          <p:cNvSpPr>
            <a:spLocks noGrp="1"/>
          </p:cNvSpPr>
          <p:nvPr>
            <p:ph sz="half" idx="2"/>
          </p:nvPr>
        </p:nvSpPr>
        <p:spPr>
          <a:xfrm>
            <a:off x="549314" y="3313113"/>
            <a:ext cx="4522788" cy="3509962"/>
          </a:xfrm>
          <a:prstGeom prst="rect">
            <a:avLst/>
          </a:prstGeom>
        </p:spPr>
        <p:txBody>
          <a:bodyPr/>
          <a:lstStyle>
            <a:lvl1pPr>
              <a:defRPr>
                <a:latin typeface="Arial" charset="0"/>
                <a:ea typeface="Arial" charset="0"/>
                <a:cs typeface="Arial" charset="0"/>
              </a:defRPr>
            </a:lvl1pPr>
            <a:lvl2pPr>
              <a:defRPr>
                <a:latin typeface="Arial" charset="0"/>
                <a:ea typeface="Arial" charset="0"/>
                <a:cs typeface="Arial" charset="0"/>
              </a:defRPr>
            </a:lvl2pPr>
            <a:lvl3pP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5" name="Segnaposto testo 4"/>
          <p:cNvSpPr>
            <a:spLocks noGrp="1"/>
          </p:cNvSpPr>
          <p:nvPr>
            <p:ph type="body" sz="quarter" idx="3"/>
          </p:nvPr>
        </p:nvSpPr>
        <p:spPr>
          <a:xfrm>
            <a:off x="5567362" y="2370501"/>
            <a:ext cx="4545013" cy="908050"/>
          </a:xfrm>
          <a:prstGeom prst="rect">
            <a:avLst/>
          </a:prstGeom>
        </p:spPr>
        <p:txBody>
          <a:bodyPr anchor="b"/>
          <a:lstStyle>
            <a:lvl1pPr marL="0" indent="0">
              <a:buNone/>
              <a:defRPr sz="2400" b="1">
                <a:latin typeface="Arial" charset="0"/>
                <a:ea typeface="Arial" charset="0"/>
                <a:cs typeface="Arial"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dirty="0"/>
              <a:t>Fare clic per modificare gli stili del testo dello schema</a:t>
            </a:r>
          </a:p>
        </p:txBody>
      </p:sp>
      <p:sp>
        <p:nvSpPr>
          <p:cNvPr id="6" name="Segnaposto contenuto 5"/>
          <p:cNvSpPr>
            <a:spLocks noGrp="1"/>
          </p:cNvSpPr>
          <p:nvPr>
            <p:ph sz="quarter" idx="4"/>
          </p:nvPr>
        </p:nvSpPr>
        <p:spPr>
          <a:xfrm>
            <a:off x="5567361" y="3313113"/>
            <a:ext cx="4545013" cy="3509962"/>
          </a:xfrm>
          <a:prstGeom prst="rect">
            <a:avLst/>
          </a:prstGeom>
        </p:spPr>
        <p:txBody>
          <a:bodyPr/>
          <a:lstStyle>
            <a:lvl1pPr>
              <a:defRPr>
                <a:latin typeface="Arial" charset="0"/>
                <a:ea typeface="Arial" charset="0"/>
                <a:cs typeface="Arial" charset="0"/>
              </a:defRPr>
            </a:lvl1pPr>
            <a:lvl2pPr>
              <a:defRPr>
                <a:latin typeface="Arial" charset="0"/>
                <a:ea typeface="Arial" charset="0"/>
                <a:cs typeface="Arial" charset="0"/>
              </a:defRPr>
            </a:lvl2pPr>
            <a:lvl3pP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7" name="Titolo 1"/>
          <p:cNvSpPr>
            <a:spLocks noGrp="1"/>
          </p:cNvSpPr>
          <p:nvPr>
            <p:ph type="title"/>
          </p:nvPr>
        </p:nvSpPr>
        <p:spPr>
          <a:xfrm>
            <a:off x="549274" y="910001"/>
            <a:ext cx="9580563" cy="1460500"/>
          </a:xfrm>
          <a:prstGeom prst="rect">
            <a:avLst/>
          </a:prstGeom>
        </p:spPr>
        <p:txBody>
          <a:bodyPr lIns="0" tIns="0" rIns="0" bIns="0"/>
          <a:lstStyle>
            <a:lvl1pPr>
              <a:defRPr>
                <a:latin typeface="Arial" charset="0"/>
                <a:ea typeface="Arial" charset="0"/>
                <a:cs typeface="Arial" charset="0"/>
              </a:defRPr>
            </a:lvl1pPr>
          </a:lstStyle>
          <a:p>
            <a:r>
              <a:rPr lang="it-IT" dirty="0"/>
              <a:t>Fare clic per modificare lo stile del titolo dello schema</a:t>
            </a:r>
          </a:p>
        </p:txBody>
      </p:sp>
    </p:spTree>
    <p:extLst>
      <p:ext uri="{BB962C8B-B14F-4D97-AF65-F5344CB8AC3E}">
        <p14:creationId xmlns:p14="http://schemas.microsoft.com/office/powerpoint/2010/main" val="17464982"/>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1.xml"/><Relationship Id="rId3"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4" Type="http://schemas.openxmlformats.org/officeDocument/2006/relationships/slideLayout" Target="../slideLayouts/slideLayout5.xml"/><Relationship Id="rId5" Type="http://schemas.openxmlformats.org/officeDocument/2006/relationships/slideLayout" Target="../slideLayouts/slideLayout6.xml"/><Relationship Id="rId6" Type="http://schemas.openxmlformats.org/officeDocument/2006/relationships/slideLayout" Target="../slideLayouts/slideLayout7.xml"/><Relationship Id="rId7" Type="http://schemas.openxmlformats.org/officeDocument/2006/relationships/theme" Target="../theme/theme2.xml"/><Relationship Id="rId8"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Immagin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0693283" cy="7559675"/>
          </a:xfrm>
          <a:prstGeom prst="rect">
            <a:avLst/>
          </a:prstGeom>
        </p:spPr>
      </p:pic>
    </p:spTree>
    <p:extLst>
      <p:ext uri="{BB962C8B-B14F-4D97-AF65-F5344CB8AC3E}">
        <p14:creationId xmlns:p14="http://schemas.microsoft.com/office/powerpoint/2010/main" val="1862224442"/>
      </p:ext>
    </p:extLst>
  </p:cSld>
  <p:clrMap bg1="lt1" tx1="dk1" bg2="lt2" tx2="dk2" accent1="accent1" accent2="accent2" accent3="accent3" accent4="accent4" accent5="accent5" accent6="accent6" hlink="hlink" folHlink="folHlink"/>
  <p:sldLayoutIdLst>
    <p:sldLayoutId id="2147483697" r:id="rId1"/>
  </p:sldLayoutIdLst>
  <p:txStyles>
    <p:titleStyle>
      <a:lvl1pPr algn="l" defTabSz="1007943" rtl="0" eaLnBrk="1" latinLnBrk="0" hangingPunct="1">
        <a:lnSpc>
          <a:spcPct val="90000"/>
        </a:lnSpc>
        <a:spcBef>
          <a:spcPct val="0"/>
        </a:spcBef>
        <a:buNone/>
        <a:defRPr sz="4000" b="1" kern="1200">
          <a:solidFill>
            <a:schemeClr val="bg1"/>
          </a:solidFill>
          <a:latin typeface="+mn-lt"/>
          <a:ea typeface="+mj-ea"/>
          <a:cs typeface="+mj-cs"/>
        </a:defRPr>
      </a:lvl1pPr>
    </p:titleStyle>
    <p:bodyStyle>
      <a:lvl1pPr marL="0" indent="0" algn="l" defTabSz="1007943" rtl="0" eaLnBrk="1" latinLnBrk="0" hangingPunct="1">
        <a:lnSpc>
          <a:spcPct val="90000"/>
        </a:lnSpc>
        <a:spcBef>
          <a:spcPts val="1102"/>
        </a:spcBef>
        <a:buFont typeface="Arial" panose="020B0604020202020204" pitchFamily="34" charset="0"/>
        <a:buNone/>
        <a:defRPr sz="3200" kern="1200">
          <a:solidFill>
            <a:schemeClr val="bg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p:bodyStyle>
    <p:otherStyle>
      <a:defPPr>
        <a:defRPr lang="en-US"/>
      </a:defPPr>
      <a:lvl1pPr marL="0" algn="l" defTabSz="1007943" rtl="0" eaLnBrk="1" latinLnBrk="0" hangingPunct="1">
        <a:defRPr sz="1984" kern="1200">
          <a:solidFill>
            <a:schemeClr val="tx1"/>
          </a:solidFill>
          <a:latin typeface="+mn-lt"/>
          <a:ea typeface="+mn-ea"/>
          <a:cs typeface="+mn-cs"/>
        </a:defRPr>
      </a:lvl1pPr>
      <a:lvl2pPr marL="503972" algn="l" defTabSz="1007943" rtl="0" eaLnBrk="1" latinLnBrk="0" hangingPunct="1">
        <a:defRPr sz="1984" kern="1200">
          <a:solidFill>
            <a:schemeClr val="tx1"/>
          </a:solidFill>
          <a:latin typeface="+mn-lt"/>
          <a:ea typeface="+mn-ea"/>
          <a:cs typeface="+mn-cs"/>
        </a:defRPr>
      </a:lvl2pPr>
      <a:lvl3pPr marL="1007943" algn="l" defTabSz="1007943" rtl="0" eaLnBrk="1" latinLnBrk="0" hangingPunct="1">
        <a:defRPr sz="1984" kern="1200">
          <a:solidFill>
            <a:schemeClr val="tx1"/>
          </a:solidFill>
          <a:latin typeface="+mn-lt"/>
          <a:ea typeface="+mn-ea"/>
          <a:cs typeface="+mn-cs"/>
        </a:defRPr>
      </a:lvl3pPr>
      <a:lvl4pPr marL="1511915" algn="l" defTabSz="1007943" rtl="0" eaLnBrk="1" latinLnBrk="0" hangingPunct="1">
        <a:defRPr sz="1984" kern="1200">
          <a:solidFill>
            <a:schemeClr val="tx1"/>
          </a:solidFill>
          <a:latin typeface="+mn-lt"/>
          <a:ea typeface="+mn-ea"/>
          <a:cs typeface="+mn-cs"/>
        </a:defRPr>
      </a:lvl4pPr>
      <a:lvl5pPr marL="2015886" algn="l" defTabSz="1007943" rtl="0" eaLnBrk="1" latinLnBrk="0" hangingPunct="1">
        <a:defRPr sz="1984" kern="1200">
          <a:solidFill>
            <a:schemeClr val="tx1"/>
          </a:solidFill>
          <a:latin typeface="+mn-lt"/>
          <a:ea typeface="+mn-ea"/>
          <a:cs typeface="+mn-cs"/>
        </a:defRPr>
      </a:lvl5pPr>
      <a:lvl6pPr marL="2519858" algn="l" defTabSz="1007943" rtl="0" eaLnBrk="1" latinLnBrk="0" hangingPunct="1">
        <a:defRPr sz="1984" kern="1200">
          <a:solidFill>
            <a:schemeClr val="tx1"/>
          </a:solidFill>
          <a:latin typeface="+mn-lt"/>
          <a:ea typeface="+mn-ea"/>
          <a:cs typeface="+mn-cs"/>
        </a:defRPr>
      </a:lvl6pPr>
      <a:lvl7pPr marL="3023829" algn="l" defTabSz="1007943" rtl="0" eaLnBrk="1" latinLnBrk="0" hangingPunct="1">
        <a:defRPr sz="1984" kern="1200">
          <a:solidFill>
            <a:schemeClr val="tx1"/>
          </a:solidFill>
          <a:latin typeface="+mn-lt"/>
          <a:ea typeface="+mn-ea"/>
          <a:cs typeface="+mn-cs"/>
        </a:defRPr>
      </a:lvl7pPr>
      <a:lvl8pPr marL="3527801" algn="l" defTabSz="1007943" rtl="0" eaLnBrk="1" latinLnBrk="0" hangingPunct="1">
        <a:defRPr sz="1984" kern="1200">
          <a:solidFill>
            <a:schemeClr val="tx1"/>
          </a:solidFill>
          <a:latin typeface="+mn-lt"/>
          <a:ea typeface="+mn-ea"/>
          <a:cs typeface="+mn-cs"/>
        </a:defRPr>
      </a:lvl8pPr>
      <a:lvl9pPr marL="4031772" algn="l" defTabSz="1007943" rtl="0" eaLnBrk="1" latinLnBrk="0" hangingPunct="1">
        <a:defRPr sz="1984"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Immagine 6"/>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 y="0"/>
            <a:ext cx="10693282" cy="7559674"/>
          </a:xfrm>
          <a:prstGeom prst="rect">
            <a:avLst/>
          </a:prstGeom>
        </p:spPr>
      </p:pic>
    </p:spTree>
    <p:extLst>
      <p:ext uri="{BB962C8B-B14F-4D97-AF65-F5344CB8AC3E}">
        <p14:creationId xmlns:p14="http://schemas.microsoft.com/office/powerpoint/2010/main" val="1285909504"/>
      </p:ext>
    </p:extLst>
  </p:cSld>
  <p:clrMap bg1="lt1" tx1="dk1" bg2="lt2" tx2="dk2" accent1="accent1" accent2="accent2" accent3="accent3" accent4="accent4" accent5="accent5" accent6="accent6" hlink="hlink" folHlink="folHlink"/>
  <p:sldLayoutIdLst>
    <p:sldLayoutId id="2147483699" r:id="rId1"/>
    <p:sldLayoutId id="2147483702" r:id="rId2"/>
    <p:sldLayoutId id="2147483708" r:id="rId3"/>
    <p:sldLayoutId id="2147483700" r:id="rId4"/>
    <p:sldLayoutId id="2147483701" r:id="rId5"/>
    <p:sldLayoutId id="2147483703"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chart" Target="../charts/char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1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1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8.xml.rels><?xml version="1.0" encoding="UTF-8" standalone="yes"?>
<Relationships xmlns="http://schemas.openxmlformats.org/package/2006/relationships"><Relationship Id="rId3" Type="http://schemas.openxmlformats.org/officeDocument/2006/relationships/image" Target="../media/image15.jpeg"/><Relationship Id="rId4" Type="http://schemas.microsoft.com/office/2007/relationships/hdphoto" Target="../media/hdphoto2.wdp"/><Relationship Id="rId1" Type="http://schemas.openxmlformats.org/officeDocument/2006/relationships/slideLayout" Target="../slideLayouts/slideLayout5.xml"/><Relationship Id="rId2" Type="http://schemas.openxmlformats.org/officeDocument/2006/relationships/notesSlide" Target="../notesSlides/notesSlide21.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4" Type="http://schemas.openxmlformats.org/officeDocument/2006/relationships/image" Target="../media/image4.png"/><Relationship Id="rId5" Type="http://schemas.openxmlformats.org/officeDocument/2006/relationships/image" Target="../media/image5.png"/><Relationship Id="rId6" Type="http://schemas.openxmlformats.org/officeDocument/2006/relationships/image" Target="../media/image6.png"/><Relationship Id="rId7" Type="http://schemas.openxmlformats.org/officeDocument/2006/relationships/image" Target="../media/image7.png"/><Relationship Id="rId8" Type="http://schemas.openxmlformats.org/officeDocument/2006/relationships/image" Target="../media/image8.png"/><Relationship Id="rId9" Type="http://schemas.openxmlformats.org/officeDocument/2006/relationships/image" Target="../media/image9.png"/><Relationship Id="rId1" Type="http://schemas.openxmlformats.org/officeDocument/2006/relationships/slideLayout" Target="../slideLayouts/slideLayout3.xml"/><Relationship Id="rId2"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50DA500-387D-4595-A320-7EA744C4CEAB}"/>
              </a:ext>
            </a:extLst>
          </p:cNvPr>
          <p:cNvSpPr>
            <a:spLocks noGrp="1"/>
          </p:cNvSpPr>
          <p:nvPr>
            <p:ph type="title"/>
          </p:nvPr>
        </p:nvSpPr>
        <p:spPr/>
        <p:txBody>
          <a:bodyPr/>
          <a:lstStyle/>
          <a:p>
            <a:r>
              <a:rPr lang="en-US" dirty="0" smtClean="0"/>
              <a:t>2018 Monitoring Round:</a:t>
            </a:r>
            <a:br>
              <a:rPr lang="en-US" dirty="0" smtClean="0"/>
            </a:br>
            <a:r>
              <a:rPr lang="en-US" dirty="0" smtClean="0"/>
              <a:t>Strengthening current indicator framework</a:t>
            </a:r>
            <a:endParaRPr lang="en-US" dirty="0"/>
          </a:p>
        </p:txBody>
      </p:sp>
      <p:sp>
        <p:nvSpPr>
          <p:cNvPr id="7" name="Text Placeholder 6">
            <a:extLst>
              <a:ext uri="{FF2B5EF4-FFF2-40B4-BE49-F238E27FC236}">
                <a16:creationId xmlns:a16="http://schemas.microsoft.com/office/drawing/2014/main" xmlns="" id="{729CDD39-4D67-4374-82FB-83C23984CB6E}"/>
              </a:ext>
            </a:extLst>
          </p:cNvPr>
          <p:cNvSpPr>
            <a:spLocks noGrp="1"/>
          </p:cNvSpPr>
          <p:nvPr>
            <p:ph type="body" sz="quarter" idx="10"/>
          </p:nvPr>
        </p:nvSpPr>
        <p:spPr/>
        <p:txBody>
          <a:bodyPr/>
          <a:lstStyle/>
          <a:p>
            <a:r>
              <a:rPr lang="en-US" dirty="0" smtClean="0"/>
              <a:t>Alejandro GUERRERO</a:t>
            </a:r>
          </a:p>
          <a:p>
            <a:r>
              <a:rPr lang="en-US" dirty="0" smtClean="0"/>
              <a:t>OECD-UNDP Joint Support Team</a:t>
            </a:r>
          </a:p>
          <a:p>
            <a:r>
              <a:rPr lang="en-US" dirty="0" smtClean="0"/>
              <a:t>Global Partnership for </a:t>
            </a:r>
            <a:br>
              <a:rPr lang="en-US" dirty="0" smtClean="0"/>
            </a:br>
            <a:r>
              <a:rPr lang="en-US" dirty="0" smtClean="0"/>
              <a:t>Effective Development Co-operation</a:t>
            </a:r>
          </a:p>
        </p:txBody>
      </p:sp>
    </p:spTree>
    <p:extLst>
      <p:ext uri="{BB962C8B-B14F-4D97-AF65-F5344CB8AC3E}">
        <p14:creationId xmlns:p14="http://schemas.microsoft.com/office/powerpoint/2010/main" val="6310775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49274" y="518161"/>
            <a:ext cx="9580563" cy="1056640"/>
          </a:xfrm>
          <a:solidFill>
            <a:schemeClr val="bg1"/>
          </a:solidFill>
        </p:spPr>
        <p:txBody>
          <a:bodyPr/>
          <a:lstStyle/>
          <a:p>
            <a:r>
              <a:rPr lang="it-IT" sz="3000" b="1" dirty="0" err="1" smtClean="0">
                <a:solidFill>
                  <a:schemeClr val="accent2"/>
                </a:solidFill>
              </a:rPr>
              <a:t>Indicator</a:t>
            </a:r>
            <a:r>
              <a:rPr lang="it-IT" sz="3000" b="1" dirty="0" smtClean="0">
                <a:solidFill>
                  <a:schemeClr val="accent2"/>
                </a:solidFill>
              </a:rPr>
              <a:t> 1b. </a:t>
            </a:r>
            <a:r>
              <a:rPr lang="en-US" sz="3000" b="1" dirty="0"/>
              <a:t>Countries strengthen their national results frameworks</a:t>
            </a:r>
            <a:endParaRPr lang="it-IT" sz="3000" b="1" dirty="0"/>
          </a:p>
        </p:txBody>
      </p:sp>
      <p:sp>
        <p:nvSpPr>
          <p:cNvPr id="3" name="Segnaposto contenuto 2"/>
          <p:cNvSpPr>
            <a:spLocks noGrp="1"/>
          </p:cNvSpPr>
          <p:nvPr>
            <p:ph sz="half" idx="1"/>
          </p:nvPr>
        </p:nvSpPr>
        <p:spPr>
          <a:xfrm>
            <a:off x="549273" y="3974382"/>
            <a:ext cx="4281808" cy="3152858"/>
          </a:xfrm>
        </p:spPr>
        <p:txBody>
          <a:bodyPr/>
          <a:lstStyle/>
          <a:p>
            <a:pPr marL="457200" indent="-457200">
              <a:buFont typeface="+mj-lt"/>
              <a:buAutoNum type="arabicPeriod"/>
            </a:pPr>
            <a:r>
              <a:rPr lang="en-GB" sz="2200" dirty="0" smtClean="0"/>
              <a:t>Only reported </a:t>
            </a:r>
            <a:r>
              <a:rPr lang="en-GB" sz="2200" dirty="0"/>
              <a:t>existence of these </a:t>
            </a:r>
            <a:r>
              <a:rPr lang="en-GB" sz="2200" dirty="0" smtClean="0"/>
              <a:t>strategic </a:t>
            </a:r>
            <a:r>
              <a:rPr lang="en-GB" sz="2200" dirty="0" err="1" smtClean="0"/>
              <a:t>dev’t</a:t>
            </a:r>
            <a:r>
              <a:rPr lang="en-GB" sz="2200" dirty="0" smtClean="0"/>
              <a:t> plans</a:t>
            </a:r>
          </a:p>
          <a:p>
            <a:pPr marL="457200" indent="-457200">
              <a:buFont typeface="+mj-lt"/>
              <a:buAutoNum type="arabicPeriod"/>
            </a:pPr>
            <a:r>
              <a:rPr lang="en-GB" sz="2200" dirty="0" smtClean="0"/>
              <a:t>Did not asses quality or use </a:t>
            </a:r>
          </a:p>
          <a:p>
            <a:pPr marL="457200" indent="-457200">
              <a:buFont typeface="+mj-lt"/>
              <a:buAutoNum type="arabicPeriod"/>
            </a:pPr>
            <a:r>
              <a:rPr lang="en-GB" sz="2200" dirty="0" smtClean="0"/>
              <a:t>Self-descriptions in open-ended question of varying quality or depth</a:t>
            </a:r>
          </a:p>
          <a:p>
            <a:pPr marL="457200" indent="-457200">
              <a:buFont typeface="+mj-lt"/>
              <a:buAutoNum type="arabicPeriod"/>
            </a:pPr>
            <a:r>
              <a:rPr lang="en-GB" sz="2200" dirty="0" smtClean="0"/>
              <a:t>Did </a:t>
            </a:r>
            <a:r>
              <a:rPr lang="en-GB" sz="2200" dirty="0"/>
              <a:t>not refer to the SDGs </a:t>
            </a:r>
          </a:p>
        </p:txBody>
      </p:sp>
      <p:sp>
        <p:nvSpPr>
          <p:cNvPr id="4" name="Segnaposto contenuto 3"/>
          <p:cNvSpPr>
            <a:spLocks noGrp="1"/>
          </p:cNvSpPr>
          <p:nvPr>
            <p:ph sz="half" idx="2"/>
          </p:nvPr>
        </p:nvSpPr>
        <p:spPr>
          <a:xfrm>
            <a:off x="5058138" y="3951370"/>
            <a:ext cx="5426984" cy="3165710"/>
          </a:xfrm>
        </p:spPr>
        <p:txBody>
          <a:bodyPr/>
          <a:lstStyle/>
          <a:p>
            <a:r>
              <a:rPr lang="en-GB" sz="2200" dirty="0" smtClean="0"/>
              <a:t>Through simple questionnaire, report on: </a:t>
            </a:r>
          </a:p>
          <a:p>
            <a:pPr marL="503238" lvl="1" indent="-457200">
              <a:buFont typeface="+mj-lt"/>
              <a:buAutoNum type="alphaLcPeriod"/>
            </a:pPr>
            <a:r>
              <a:rPr lang="en-GB" sz="2200" dirty="0" smtClean="0"/>
              <a:t>Existence of transparent</a:t>
            </a:r>
            <a:r>
              <a:rPr lang="en-GB" sz="2200" dirty="0"/>
              <a:t>, country-led </a:t>
            </a:r>
            <a:r>
              <a:rPr lang="en-GB" sz="2200" dirty="0" smtClean="0"/>
              <a:t>frameworks</a:t>
            </a:r>
          </a:p>
          <a:p>
            <a:pPr marL="503238" lvl="1" indent="-457200">
              <a:buFont typeface="+mj-lt"/>
              <a:buAutoNum type="alphaLcPeriod"/>
            </a:pPr>
            <a:r>
              <a:rPr lang="en-GB" sz="2200" dirty="0" err="1" smtClean="0"/>
              <a:t>Dev’t</a:t>
            </a:r>
            <a:r>
              <a:rPr lang="en-GB" sz="2200" dirty="0" smtClean="0"/>
              <a:t> results prioritisation </a:t>
            </a:r>
            <a:r>
              <a:rPr lang="en-GB" sz="2200" dirty="0"/>
              <a:t>(</a:t>
            </a:r>
            <a:r>
              <a:rPr lang="en-GB" sz="2200" dirty="0" smtClean="0"/>
              <a:t>incl. SDGs)</a:t>
            </a:r>
          </a:p>
          <a:p>
            <a:pPr marL="503238" lvl="1" indent="-457200">
              <a:buFont typeface="+mj-lt"/>
              <a:buAutoNum type="alphaLcPeriod"/>
            </a:pPr>
            <a:r>
              <a:rPr lang="en-GB" sz="2200" dirty="0" smtClean="0"/>
              <a:t>Systems </a:t>
            </a:r>
            <a:r>
              <a:rPr lang="en-GB" sz="2200" dirty="0"/>
              <a:t>and data </a:t>
            </a:r>
            <a:r>
              <a:rPr lang="en-GB" sz="2200" dirty="0" smtClean="0"/>
              <a:t>for monitoring</a:t>
            </a:r>
          </a:p>
          <a:p>
            <a:pPr marL="503238" lvl="1" indent="-457200">
              <a:buFont typeface="+mj-lt"/>
              <a:buAutoNum type="alphaLcPeriod"/>
            </a:pPr>
            <a:r>
              <a:rPr lang="en-GB" sz="2200" dirty="0" smtClean="0"/>
              <a:t>Use of results </a:t>
            </a:r>
            <a:r>
              <a:rPr lang="en-GB" sz="2200" dirty="0"/>
              <a:t>information </a:t>
            </a:r>
            <a:r>
              <a:rPr lang="en-GB" sz="2200" dirty="0" smtClean="0"/>
              <a:t>for </a:t>
            </a:r>
            <a:r>
              <a:rPr lang="en-GB" sz="2200" dirty="0"/>
              <a:t>managing domestic </a:t>
            </a:r>
            <a:r>
              <a:rPr lang="en-GB" sz="2200" dirty="0" smtClean="0"/>
              <a:t>&amp; external financing</a:t>
            </a:r>
            <a:endParaRPr lang="en-GB" sz="2200" dirty="0"/>
          </a:p>
        </p:txBody>
      </p:sp>
      <p:sp>
        <p:nvSpPr>
          <p:cNvPr id="8" name="Titolo 1"/>
          <p:cNvSpPr txBox="1">
            <a:spLocks/>
          </p:cNvSpPr>
          <p:nvPr/>
        </p:nvSpPr>
        <p:spPr>
          <a:xfrm>
            <a:off x="549273" y="3462358"/>
            <a:ext cx="4281807" cy="434002"/>
          </a:xfrm>
          <a:prstGeom prst="rect">
            <a:avLst/>
          </a:prstGeom>
          <a:solidFill>
            <a:schemeClr val="accent2">
              <a:lumMod val="60000"/>
              <a:lumOff val="40000"/>
            </a:schemeClr>
          </a:solidFill>
        </p:spPr>
        <p:txBody>
          <a:bodyPr lIns="0" tIns="0" rIns="0" bIns="0"/>
          <a:lstStyle>
            <a:lvl1pPr algn="l" defTabSz="914400" rtl="0" eaLnBrk="1" latinLnBrk="0" hangingPunct="1">
              <a:lnSpc>
                <a:spcPct val="90000"/>
              </a:lnSpc>
              <a:spcBef>
                <a:spcPct val="0"/>
              </a:spcBef>
              <a:buNone/>
              <a:defRPr sz="4400" kern="1200">
                <a:solidFill>
                  <a:schemeClr val="tx1"/>
                </a:solidFill>
                <a:latin typeface="Arial" charset="0"/>
                <a:ea typeface="Arial" charset="0"/>
                <a:cs typeface="Arial" charset="0"/>
              </a:defRPr>
            </a:lvl1pPr>
          </a:lstStyle>
          <a:p>
            <a:pPr algn="ctr"/>
            <a:r>
              <a:rPr lang="it-IT" sz="2200" b="1" dirty="0" err="1" smtClean="0">
                <a:solidFill>
                  <a:schemeClr val="bg1"/>
                </a:solidFill>
              </a:rPr>
              <a:t>Shortcomings</a:t>
            </a:r>
            <a:endParaRPr lang="it-IT" sz="2200" b="1" dirty="0">
              <a:solidFill>
                <a:schemeClr val="bg1"/>
              </a:solidFill>
            </a:endParaRPr>
          </a:p>
        </p:txBody>
      </p:sp>
      <p:sp>
        <p:nvSpPr>
          <p:cNvPr id="9" name="Titolo 1"/>
          <p:cNvSpPr txBox="1">
            <a:spLocks/>
          </p:cNvSpPr>
          <p:nvPr/>
        </p:nvSpPr>
        <p:spPr>
          <a:xfrm>
            <a:off x="5058138" y="3462360"/>
            <a:ext cx="5233940" cy="434000"/>
          </a:xfrm>
          <a:prstGeom prst="rect">
            <a:avLst/>
          </a:prstGeom>
          <a:solidFill>
            <a:schemeClr val="accent6"/>
          </a:solidFill>
        </p:spPr>
        <p:txBody>
          <a:bodyPr lIns="0" tIns="0" rIns="0" bIns="0"/>
          <a:lstStyle>
            <a:lvl1pPr algn="l" defTabSz="914400" rtl="0" eaLnBrk="1" latinLnBrk="0" hangingPunct="1">
              <a:lnSpc>
                <a:spcPct val="90000"/>
              </a:lnSpc>
              <a:spcBef>
                <a:spcPct val="0"/>
              </a:spcBef>
              <a:buNone/>
              <a:defRPr sz="4400" kern="1200">
                <a:solidFill>
                  <a:schemeClr val="tx1"/>
                </a:solidFill>
                <a:latin typeface="Arial" charset="0"/>
                <a:ea typeface="Arial" charset="0"/>
                <a:cs typeface="Arial" charset="0"/>
              </a:defRPr>
            </a:lvl1pPr>
          </a:lstStyle>
          <a:p>
            <a:pPr algn="ctr"/>
            <a:r>
              <a:rPr lang="it-IT" sz="2200" b="1" dirty="0" err="1" smtClean="0">
                <a:solidFill>
                  <a:schemeClr val="bg1"/>
                </a:solidFill>
              </a:rPr>
              <a:t>Key</a:t>
            </a:r>
            <a:r>
              <a:rPr lang="it-IT" sz="2200" b="1" dirty="0" smtClean="0">
                <a:solidFill>
                  <a:schemeClr val="bg1"/>
                </a:solidFill>
              </a:rPr>
              <a:t> </a:t>
            </a:r>
            <a:r>
              <a:rPr lang="it-IT" sz="2200" b="1" dirty="0" err="1" smtClean="0">
                <a:solidFill>
                  <a:schemeClr val="bg1"/>
                </a:solidFill>
              </a:rPr>
              <a:t>proposed</a:t>
            </a:r>
            <a:r>
              <a:rPr lang="it-IT" sz="2200" b="1" dirty="0" smtClean="0">
                <a:solidFill>
                  <a:schemeClr val="bg1"/>
                </a:solidFill>
              </a:rPr>
              <a:t> </a:t>
            </a:r>
            <a:r>
              <a:rPr lang="it-IT" sz="2200" b="1" dirty="0" err="1" smtClean="0">
                <a:solidFill>
                  <a:schemeClr val="bg1"/>
                </a:solidFill>
              </a:rPr>
              <a:t>changes</a:t>
            </a:r>
            <a:endParaRPr lang="it-IT" sz="2200" b="1" dirty="0">
              <a:solidFill>
                <a:schemeClr val="bg1"/>
              </a:solidFill>
            </a:endParaRPr>
          </a:p>
        </p:txBody>
      </p:sp>
      <p:sp>
        <p:nvSpPr>
          <p:cNvPr id="11" name="Titolo 1"/>
          <p:cNvSpPr txBox="1">
            <a:spLocks/>
          </p:cNvSpPr>
          <p:nvPr/>
        </p:nvSpPr>
        <p:spPr>
          <a:xfrm>
            <a:off x="549274" y="1521758"/>
            <a:ext cx="9742804" cy="408642"/>
          </a:xfrm>
          <a:prstGeom prst="rect">
            <a:avLst/>
          </a:prstGeom>
          <a:solidFill>
            <a:schemeClr val="tx1">
              <a:lumMod val="65000"/>
              <a:lumOff val="35000"/>
            </a:schemeClr>
          </a:solidFill>
        </p:spPr>
        <p:txBody>
          <a:bodyPr lIns="0" tIns="0" rIns="0" bIns="0"/>
          <a:lstStyle>
            <a:lvl1pPr algn="l" defTabSz="914400" rtl="0" eaLnBrk="1" latinLnBrk="0" hangingPunct="1">
              <a:lnSpc>
                <a:spcPct val="90000"/>
              </a:lnSpc>
              <a:spcBef>
                <a:spcPct val="0"/>
              </a:spcBef>
              <a:buNone/>
              <a:defRPr sz="4400" kern="1200">
                <a:solidFill>
                  <a:schemeClr val="tx1"/>
                </a:solidFill>
                <a:latin typeface="Arial" charset="0"/>
                <a:ea typeface="Arial" charset="0"/>
                <a:cs typeface="Arial" charset="0"/>
              </a:defRPr>
            </a:lvl1pPr>
          </a:lstStyle>
          <a:p>
            <a:pPr algn="ctr"/>
            <a:r>
              <a:rPr lang="it-IT" sz="2200" b="1" dirty="0" err="1" smtClean="0">
                <a:solidFill>
                  <a:schemeClr val="bg1"/>
                </a:solidFill>
              </a:rPr>
              <a:t>Original</a:t>
            </a:r>
            <a:r>
              <a:rPr lang="it-IT" sz="2200" b="1" dirty="0" smtClean="0">
                <a:solidFill>
                  <a:schemeClr val="bg1"/>
                </a:solidFill>
              </a:rPr>
              <a:t> </a:t>
            </a:r>
            <a:r>
              <a:rPr lang="it-IT" sz="2200" b="1" dirty="0" err="1" smtClean="0">
                <a:solidFill>
                  <a:schemeClr val="bg1"/>
                </a:solidFill>
              </a:rPr>
              <a:t>methodology</a:t>
            </a:r>
            <a:endParaRPr lang="it-IT" sz="2200" b="1" dirty="0">
              <a:solidFill>
                <a:schemeClr val="bg1"/>
              </a:solidFill>
            </a:endParaRPr>
          </a:p>
        </p:txBody>
      </p:sp>
      <p:sp>
        <p:nvSpPr>
          <p:cNvPr id="12" name="Segnaposto contenuto 2"/>
          <p:cNvSpPr txBox="1">
            <a:spLocks/>
          </p:cNvSpPr>
          <p:nvPr/>
        </p:nvSpPr>
        <p:spPr>
          <a:xfrm>
            <a:off x="549274" y="2089702"/>
            <a:ext cx="9935846" cy="1385018"/>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200" dirty="0" smtClean="0"/>
              <a:t>Mapped </a:t>
            </a:r>
            <a:r>
              <a:rPr lang="en-GB" sz="2200" dirty="0"/>
              <a:t>whether countries had </a:t>
            </a:r>
            <a:r>
              <a:rPr lang="en-GB" sz="2200" b="1" dirty="0" smtClean="0"/>
              <a:t>strategic </a:t>
            </a:r>
            <a:r>
              <a:rPr lang="en-GB" sz="2200" b="1" dirty="0"/>
              <a:t>planning tools in </a:t>
            </a:r>
            <a:r>
              <a:rPr lang="en-GB" sz="2200" b="1" dirty="0" smtClean="0"/>
              <a:t>place</a:t>
            </a:r>
            <a:endParaRPr lang="en-GB" sz="2200" b="1" dirty="0"/>
          </a:p>
          <a:p>
            <a:r>
              <a:rPr lang="en-GB" sz="2200" dirty="0" smtClean="0"/>
              <a:t>Asked to </a:t>
            </a:r>
            <a:r>
              <a:rPr lang="en-GB" sz="2200" b="1" dirty="0" smtClean="0"/>
              <a:t>self-describe </a:t>
            </a:r>
            <a:r>
              <a:rPr lang="en-GB" sz="2200" b="1" dirty="0"/>
              <a:t>the country’s planning </a:t>
            </a:r>
            <a:r>
              <a:rPr lang="en-GB" sz="2200" b="1" dirty="0" smtClean="0"/>
              <a:t>process </a:t>
            </a:r>
            <a:r>
              <a:rPr lang="en-GB" sz="2200" dirty="0" smtClean="0"/>
              <a:t>(open ended question)</a:t>
            </a:r>
            <a:endParaRPr lang="it-IT" sz="2200" dirty="0"/>
          </a:p>
        </p:txBody>
      </p:sp>
    </p:spTree>
    <p:extLst>
      <p:ext uri="{BB962C8B-B14F-4D97-AF65-F5344CB8AC3E}">
        <p14:creationId xmlns:p14="http://schemas.microsoft.com/office/powerpoint/2010/main" val="11807273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49274" y="518161"/>
            <a:ext cx="9580563" cy="1056640"/>
          </a:xfrm>
          <a:solidFill>
            <a:schemeClr val="bg1"/>
          </a:solidFill>
        </p:spPr>
        <p:txBody>
          <a:bodyPr/>
          <a:lstStyle/>
          <a:p>
            <a:r>
              <a:rPr lang="it-IT" sz="3000" b="1" dirty="0" err="1">
                <a:solidFill>
                  <a:schemeClr val="accent2"/>
                </a:solidFill>
              </a:rPr>
              <a:t>Indicator</a:t>
            </a:r>
            <a:r>
              <a:rPr lang="it-IT" sz="3000" b="1" dirty="0">
                <a:solidFill>
                  <a:schemeClr val="accent2"/>
                </a:solidFill>
              </a:rPr>
              <a:t> 1b. </a:t>
            </a:r>
            <a:r>
              <a:rPr lang="en-US" sz="3000" b="1" dirty="0"/>
              <a:t>Countries strengthen their national results frameworks</a:t>
            </a:r>
            <a:endParaRPr lang="it-IT" sz="3000" b="1" dirty="0"/>
          </a:p>
        </p:txBody>
      </p:sp>
      <p:sp>
        <p:nvSpPr>
          <p:cNvPr id="4" name="Segnaposto contenuto 3"/>
          <p:cNvSpPr>
            <a:spLocks noGrp="1"/>
          </p:cNvSpPr>
          <p:nvPr>
            <p:ph sz="half" idx="2"/>
          </p:nvPr>
        </p:nvSpPr>
        <p:spPr>
          <a:xfrm>
            <a:off x="5991225" y="2081895"/>
            <a:ext cx="4700588" cy="3165710"/>
          </a:xfrm>
        </p:spPr>
        <p:txBody>
          <a:bodyPr/>
          <a:lstStyle/>
          <a:p>
            <a:r>
              <a:rPr lang="en-US" sz="2200" b="1" dirty="0" smtClean="0"/>
              <a:t>Cross-country and over-time comparability</a:t>
            </a:r>
            <a:r>
              <a:rPr lang="en-US" sz="2200" dirty="0" smtClean="0"/>
              <a:t> is now possible.</a:t>
            </a:r>
          </a:p>
          <a:p>
            <a:r>
              <a:rPr lang="en-US" sz="2200" dirty="0" smtClean="0"/>
              <a:t>Serves as a </a:t>
            </a:r>
            <a:r>
              <a:rPr lang="en-US" sz="2200" b="1" dirty="0" smtClean="0"/>
              <a:t>2030 Agenda readiness light diagnostics </a:t>
            </a:r>
            <a:r>
              <a:rPr lang="en-US" sz="2200" dirty="0" smtClean="0"/>
              <a:t>re</a:t>
            </a:r>
            <a:r>
              <a:rPr lang="en-US" sz="2200" b="1" dirty="0" smtClean="0"/>
              <a:t>:</a:t>
            </a:r>
            <a:r>
              <a:rPr lang="en-US" sz="2200" dirty="0" smtClean="0"/>
              <a:t> level of inclusiveness, focus on results, SDG uptake, M&amp;E and disaggregated data availability, regular reporting, &amp; use for budgeting and decision-making. </a:t>
            </a:r>
          </a:p>
          <a:p>
            <a:r>
              <a:rPr lang="en-US" sz="2200" dirty="0"/>
              <a:t>Helps identify </a:t>
            </a:r>
            <a:r>
              <a:rPr lang="en-US" sz="2200" b="1" dirty="0" smtClean="0"/>
              <a:t>capacity needs</a:t>
            </a:r>
            <a:r>
              <a:rPr lang="en-US" sz="2200" dirty="0" smtClean="0"/>
              <a:t>.</a:t>
            </a:r>
          </a:p>
          <a:p>
            <a:r>
              <a:rPr lang="en-US" sz="2200" b="1" dirty="0" smtClean="0"/>
              <a:t>Provides context to indicator 1a </a:t>
            </a:r>
            <a:r>
              <a:rPr lang="en-US" sz="2200" dirty="0" smtClean="0"/>
              <a:t>on provider behavior in using these country results frameworks. </a:t>
            </a:r>
          </a:p>
          <a:p>
            <a:r>
              <a:rPr lang="en-US" sz="2200" b="1" dirty="0" smtClean="0"/>
              <a:t>2011 baseline </a:t>
            </a:r>
            <a:r>
              <a:rPr lang="en-US" sz="2200" dirty="0" smtClean="0"/>
              <a:t>can be reconstructed with 2 indicators from Paris Declaration survey. </a:t>
            </a:r>
            <a:endParaRPr lang="it-IT" sz="2200" dirty="0"/>
          </a:p>
        </p:txBody>
      </p:sp>
      <p:sp>
        <p:nvSpPr>
          <p:cNvPr id="8" name="Titolo 1"/>
          <p:cNvSpPr txBox="1">
            <a:spLocks/>
          </p:cNvSpPr>
          <p:nvPr/>
        </p:nvSpPr>
        <p:spPr>
          <a:xfrm>
            <a:off x="333375" y="1411442"/>
            <a:ext cx="5343525" cy="477402"/>
          </a:xfrm>
          <a:prstGeom prst="rect">
            <a:avLst/>
          </a:prstGeom>
          <a:solidFill>
            <a:schemeClr val="accent6">
              <a:lumMod val="60000"/>
              <a:lumOff val="40000"/>
            </a:schemeClr>
          </a:solidFill>
        </p:spPr>
        <p:txBody>
          <a:bodyPr lIns="0" tIns="0" rIns="0" bIns="0" anchor="ctr"/>
          <a:lstStyle>
            <a:lvl1pPr algn="l" defTabSz="914400" rtl="0" eaLnBrk="1" latinLnBrk="0" hangingPunct="1">
              <a:lnSpc>
                <a:spcPct val="90000"/>
              </a:lnSpc>
              <a:spcBef>
                <a:spcPct val="0"/>
              </a:spcBef>
              <a:buNone/>
              <a:defRPr sz="4400" kern="1200">
                <a:solidFill>
                  <a:schemeClr val="tx1"/>
                </a:solidFill>
                <a:latin typeface="Arial" charset="0"/>
                <a:ea typeface="Arial" charset="0"/>
                <a:cs typeface="Arial" charset="0"/>
              </a:defRPr>
            </a:lvl1pPr>
          </a:lstStyle>
          <a:p>
            <a:pPr algn="ctr"/>
            <a:r>
              <a:rPr lang="it-IT" sz="2200" b="1" dirty="0" err="1" smtClean="0">
                <a:solidFill>
                  <a:schemeClr val="bg1"/>
                </a:solidFill>
              </a:rPr>
              <a:t>Simplifying</a:t>
            </a:r>
            <a:r>
              <a:rPr lang="it-IT" sz="2200" b="1" dirty="0" smtClean="0">
                <a:solidFill>
                  <a:schemeClr val="bg1"/>
                </a:solidFill>
              </a:rPr>
              <a:t> reporting</a:t>
            </a:r>
            <a:endParaRPr lang="it-IT" sz="2200" b="1" dirty="0">
              <a:solidFill>
                <a:schemeClr val="bg1"/>
              </a:solidFill>
            </a:endParaRPr>
          </a:p>
        </p:txBody>
      </p:sp>
      <p:sp>
        <p:nvSpPr>
          <p:cNvPr id="9" name="Titolo 1"/>
          <p:cNvSpPr txBox="1">
            <a:spLocks/>
          </p:cNvSpPr>
          <p:nvPr/>
        </p:nvSpPr>
        <p:spPr>
          <a:xfrm>
            <a:off x="5991225" y="1437848"/>
            <a:ext cx="4138612" cy="434000"/>
          </a:xfrm>
          <a:prstGeom prst="rect">
            <a:avLst/>
          </a:prstGeom>
          <a:solidFill>
            <a:schemeClr val="accent5">
              <a:lumMod val="75000"/>
            </a:schemeClr>
          </a:solidFill>
        </p:spPr>
        <p:txBody>
          <a:bodyPr lIns="0" tIns="0" rIns="0" bIns="0" anchor="ctr"/>
          <a:lstStyle>
            <a:lvl1pPr algn="l" defTabSz="914400" rtl="0" eaLnBrk="1" latinLnBrk="0" hangingPunct="1">
              <a:lnSpc>
                <a:spcPct val="90000"/>
              </a:lnSpc>
              <a:spcBef>
                <a:spcPct val="0"/>
              </a:spcBef>
              <a:buNone/>
              <a:defRPr sz="4400" kern="1200">
                <a:solidFill>
                  <a:schemeClr val="tx1"/>
                </a:solidFill>
                <a:latin typeface="Arial" charset="0"/>
                <a:ea typeface="Arial" charset="0"/>
                <a:cs typeface="Arial" charset="0"/>
              </a:defRPr>
            </a:lvl1pPr>
          </a:lstStyle>
          <a:p>
            <a:pPr algn="ctr"/>
            <a:r>
              <a:rPr lang="it-IT" sz="2200" b="1" dirty="0" err="1" smtClean="0">
                <a:solidFill>
                  <a:schemeClr val="bg1"/>
                </a:solidFill>
              </a:rPr>
              <a:t>Adding</a:t>
            </a:r>
            <a:r>
              <a:rPr lang="it-IT" sz="2200" b="1" dirty="0" smtClean="0">
                <a:solidFill>
                  <a:schemeClr val="bg1"/>
                </a:solidFill>
              </a:rPr>
              <a:t> more </a:t>
            </a:r>
            <a:r>
              <a:rPr lang="it-IT" sz="2200" b="1" dirty="0" err="1" smtClean="0">
                <a:solidFill>
                  <a:schemeClr val="bg1"/>
                </a:solidFill>
              </a:rPr>
              <a:t>value</a:t>
            </a:r>
            <a:endParaRPr lang="it-IT" sz="2200" b="1" dirty="0">
              <a:solidFill>
                <a:schemeClr val="bg1"/>
              </a:solidFill>
            </a:endParaRPr>
          </a:p>
        </p:txBody>
      </p:sp>
      <p:sp>
        <p:nvSpPr>
          <p:cNvPr id="13" name="Segnaposto contenuto 3"/>
          <p:cNvSpPr>
            <a:spLocks noGrp="1"/>
          </p:cNvSpPr>
          <p:nvPr>
            <p:ph sz="half" idx="2"/>
          </p:nvPr>
        </p:nvSpPr>
        <p:spPr>
          <a:xfrm>
            <a:off x="333375" y="1931947"/>
            <a:ext cx="5448300" cy="582565"/>
          </a:xfrm>
        </p:spPr>
        <p:txBody>
          <a:bodyPr/>
          <a:lstStyle/>
          <a:p>
            <a:r>
              <a:rPr lang="en-US" sz="2200" b="1" dirty="0" smtClean="0">
                <a:solidFill>
                  <a:schemeClr val="accent2">
                    <a:lumMod val="75000"/>
                  </a:schemeClr>
                </a:solidFill>
              </a:rPr>
              <a:t>Previous reporting</a:t>
            </a:r>
            <a:r>
              <a:rPr lang="en-US" sz="2200" dirty="0" smtClean="0">
                <a:solidFill>
                  <a:schemeClr val="accent2">
                    <a:lumMod val="75000"/>
                  </a:schemeClr>
                </a:solidFill>
              </a:rPr>
              <a:t>: </a:t>
            </a:r>
            <a:r>
              <a:rPr lang="en-US" sz="2200" dirty="0" smtClean="0"/>
              <a:t>an </a:t>
            </a:r>
            <a:r>
              <a:rPr lang="en-US" sz="2200" b="1" dirty="0" smtClean="0"/>
              <a:t>open-ended question</a:t>
            </a:r>
            <a:r>
              <a:rPr lang="en-US" sz="2200" dirty="0" smtClean="0"/>
              <a:t> describing country’s development planning, guided by 7 sub-questions. Countries found </a:t>
            </a:r>
            <a:r>
              <a:rPr lang="en-US" sz="2200" b="1" dirty="0" smtClean="0"/>
              <a:t>difficult to answer, level of depth, or cover the issues </a:t>
            </a:r>
            <a:r>
              <a:rPr lang="en-US" sz="2200" dirty="0" smtClean="0"/>
              <a:t>properly.</a:t>
            </a:r>
          </a:p>
          <a:p>
            <a:r>
              <a:rPr lang="en-US" sz="2200" b="1" dirty="0" smtClean="0">
                <a:solidFill>
                  <a:schemeClr val="accent6">
                    <a:lumMod val="75000"/>
                  </a:schemeClr>
                </a:solidFill>
              </a:rPr>
              <a:t>Now</a:t>
            </a:r>
            <a:r>
              <a:rPr lang="en-US" sz="2200" dirty="0" smtClean="0"/>
              <a:t>: Simpler-to-answer questionnaire:</a:t>
            </a:r>
          </a:p>
          <a:p>
            <a:pPr marL="0" indent="0">
              <a:buNone/>
            </a:pPr>
            <a:r>
              <a:rPr lang="en-US" sz="2200" dirty="0" smtClean="0"/>
              <a:t/>
            </a:r>
            <a:br>
              <a:rPr lang="en-US" sz="2200" dirty="0" smtClean="0"/>
            </a:br>
            <a:endParaRPr lang="it-IT" sz="22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3749" y="4379342"/>
            <a:ext cx="4689476" cy="2886645"/>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39536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49274" y="518161"/>
            <a:ext cx="9580563" cy="1056640"/>
          </a:xfrm>
          <a:solidFill>
            <a:schemeClr val="bg1"/>
          </a:solidFill>
        </p:spPr>
        <p:txBody>
          <a:bodyPr/>
          <a:lstStyle/>
          <a:p>
            <a:r>
              <a:rPr lang="it-IT" sz="3000" b="1" dirty="0" err="1" smtClean="0">
                <a:solidFill>
                  <a:schemeClr val="accent2"/>
                </a:solidFill>
              </a:rPr>
              <a:t>Indicator</a:t>
            </a:r>
            <a:r>
              <a:rPr lang="it-IT" sz="3000" b="1" dirty="0" smtClean="0">
                <a:solidFill>
                  <a:schemeClr val="accent2"/>
                </a:solidFill>
              </a:rPr>
              <a:t> 1a. </a:t>
            </a:r>
            <a:r>
              <a:rPr lang="it-IT" sz="3000" b="1" dirty="0" smtClean="0"/>
              <a:t>Providers</a:t>
            </a:r>
            <a:r>
              <a:rPr lang="en-US" sz="3000" b="1" dirty="0" smtClean="0"/>
              <a:t> </a:t>
            </a:r>
            <a:r>
              <a:rPr lang="en-US" sz="3000" b="1" dirty="0"/>
              <a:t>use </a:t>
            </a:r>
            <a:r>
              <a:rPr lang="en-US" sz="3000" b="1" dirty="0" smtClean="0"/>
              <a:t>country-led </a:t>
            </a:r>
            <a:r>
              <a:rPr lang="en-US" sz="3000" b="1" dirty="0"/>
              <a:t>results frameworks </a:t>
            </a:r>
            <a:r>
              <a:rPr lang="en-US" sz="3000" b="1" dirty="0" smtClean="0"/>
              <a:t>to deliver </a:t>
            </a:r>
            <a:r>
              <a:rPr lang="en-US" sz="3000" b="1" dirty="0"/>
              <a:t>development </a:t>
            </a:r>
            <a:r>
              <a:rPr lang="en-US" sz="3000" b="1" dirty="0" smtClean="0"/>
              <a:t>cooperation</a:t>
            </a:r>
            <a:endParaRPr lang="it-IT" sz="3000" b="1" dirty="0"/>
          </a:p>
        </p:txBody>
      </p:sp>
      <p:sp>
        <p:nvSpPr>
          <p:cNvPr id="3" name="Segnaposto contenuto 2"/>
          <p:cNvSpPr>
            <a:spLocks noGrp="1"/>
          </p:cNvSpPr>
          <p:nvPr>
            <p:ph sz="half" idx="1"/>
          </p:nvPr>
        </p:nvSpPr>
        <p:spPr>
          <a:xfrm>
            <a:off x="568322" y="4514312"/>
            <a:ext cx="4852989" cy="3152858"/>
          </a:xfrm>
        </p:spPr>
        <p:txBody>
          <a:bodyPr/>
          <a:lstStyle/>
          <a:p>
            <a:r>
              <a:rPr lang="en-US" sz="2100" dirty="0" smtClean="0"/>
              <a:t>Focused </a:t>
            </a:r>
            <a:r>
              <a:rPr lang="en-US" sz="2100" b="1" dirty="0" smtClean="0"/>
              <a:t>only</a:t>
            </a:r>
            <a:r>
              <a:rPr lang="en-US" sz="2100" dirty="0" smtClean="0"/>
              <a:t> on </a:t>
            </a:r>
            <a:r>
              <a:rPr lang="en-US" sz="2100" b="1" dirty="0"/>
              <a:t>project-level </a:t>
            </a:r>
            <a:r>
              <a:rPr lang="en-US" sz="2100" b="1" dirty="0" smtClean="0"/>
              <a:t>alignment </a:t>
            </a:r>
            <a:endParaRPr lang="en-US" sz="2100" b="1" dirty="0"/>
          </a:p>
          <a:p>
            <a:pPr marL="0" indent="0">
              <a:buNone/>
            </a:pPr>
            <a:r>
              <a:rPr lang="en-US" sz="2200" dirty="0" smtClean="0"/>
              <a:t>But: </a:t>
            </a:r>
          </a:p>
          <a:p>
            <a:r>
              <a:rPr lang="en-US" sz="2100" dirty="0" smtClean="0"/>
              <a:t>Reporting was </a:t>
            </a:r>
            <a:r>
              <a:rPr lang="en-US" sz="2100" b="1" dirty="0" smtClean="0"/>
              <a:t>time-consuming</a:t>
            </a:r>
          </a:p>
          <a:p>
            <a:r>
              <a:rPr lang="en-US" sz="2100" b="1" dirty="0" smtClean="0"/>
              <a:t>However</a:t>
            </a:r>
            <a:r>
              <a:rPr lang="en-US" sz="2100" dirty="0" smtClean="0"/>
              <a:t>, most providers align </a:t>
            </a:r>
            <a:r>
              <a:rPr lang="en-US" sz="2100" dirty="0"/>
              <a:t>to partner country priorities </a:t>
            </a:r>
            <a:r>
              <a:rPr lang="en-US" sz="2100" dirty="0" smtClean="0"/>
              <a:t>via </a:t>
            </a:r>
            <a:r>
              <a:rPr lang="en-US" sz="2100" b="1" dirty="0" smtClean="0"/>
              <a:t>country strategy/partnership </a:t>
            </a:r>
            <a:r>
              <a:rPr lang="en-US" sz="2100" b="1" dirty="0"/>
              <a:t>frameworks</a:t>
            </a:r>
            <a:r>
              <a:rPr lang="en-US" sz="2100" dirty="0"/>
              <a:t>, which then </a:t>
            </a:r>
            <a:r>
              <a:rPr lang="en-US" sz="2100" dirty="0" smtClean="0"/>
              <a:t>guide the project focus</a:t>
            </a:r>
            <a:endParaRPr lang="it-IT" sz="2100" dirty="0"/>
          </a:p>
        </p:txBody>
      </p:sp>
      <p:sp>
        <p:nvSpPr>
          <p:cNvPr id="4" name="Segnaposto contenuto 3"/>
          <p:cNvSpPr>
            <a:spLocks noGrp="1"/>
          </p:cNvSpPr>
          <p:nvPr>
            <p:ph sz="half" idx="2"/>
          </p:nvPr>
        </p:nvSpPr>
        <p:spPr>
          <a:xfrm>
            <a:off x="5421311" y="4504400"/>
            <a:ext cx="4870766" cy="3165710"/>
          </a:xfrm>
        </p:spPr>
        <p:txBody>
          <a:bodyPr/>
          <a:lstStyle/>
          <a:p>
            <a:r>
              <a:rPr lang="en-US" sz="2100" b="1" dirty="0" smtClean="0"/>
              <a:t>Reduction of maximum number of projects to report </a:t>
            </a:r>
            <a:r>
              <a:rPr lang="en-US" sz="2100" dirty="0" smtClean="0"/>
              <a:t>to [lower] threshold, to ensure sufficient representativeness (but less burden)</a:t>
            </a:r>
          </a:p>
          <a:p>
            <a:r>
              <a:rPr lang="en-US" sz="2100" dirty="0" smtClean="0"/>
              <a:t>Project-level estimates are to be </a:t>
            </a:r>
            <a:r>
              <a:rPr lang="en-US" sz="2100" b="1" dirty="0" smtClean="0"/>
              <a:t>complemented </a:t>
            </a:r>
            <a:r>
              <a:rPr lang="en-US" sz="2100" b="1" dirty="0"/>
              <a:t>with </a:t>
            </a:r>
            <a:r>
              <a:rPr lang="en-US" sz="2100" b="1" dirty="0" smtClean="0"/>
              <a:t>a basic assessment </a:t>
            </a:r>
            <a:r>
              <a:rPr lang="en-US" sz="2100" b="1" dirty="0"/>
              <a:t>of </a:t>
            </a:r>
            <a:r>
              <a:rPr lang="en-US" sz="2100" dirty="0" smtClean="0"/>
              <a:t>providers</a:t>
            </a:r>
            <a:r>
              <a:rPr lang="en-US" sz="2100" b="1" dirty="0" smtClean="0"/>
              <a:t>’ country strategy or </a:t>
            </a:r>
            <a:r>
              <a:rPr lang="en-US" sz="2100" b="1" dirty="0"/>
              <a:t>partnership </a:t>
            </a:r>
            <a:r>
              <a:rPr lang="en-US" sz="2100" b="1" dirty="0" smtClean="0"/>
              <a:t>frameworks </a:t>
            </a:r>
            <a:r>
              <a:rPr lang="en-US" sz="2100" dirty="0" smtClean="0"/>
              <a:t>(if any)</a:t>
            </a:r>
          </a:p>
        </p:txBody>
      </p:sp>
      <p:sp>
        <p:nvSpPr>
          <p:cNvPr id="8" name="Titolo 1"/>
          <p:cNvSpPr txBox="1">
            <a:spLocks/>
          </p:cNvSpPr>
          <p:nvPr/>
        </p:nvSpPr>
        <p:spPr>
          <a:xfrm>
            <a:off x="549273" y="4058673"/>
            <a:ext cx="4632326" cy="434002"/>
          </a:xfrm>
          <a:prstGeom prst="rect">
            <a:avLst/>
          </a:prstGeom>
          <a:solidFill>
            <a:schemeClr val="accent2">
              <a:lumMod val="60000"/>
              <a:lumOff val="40000"/>
            </a:schemeClr>
          </a:solidFill>
        </p:spPr>
        <p:txBody>
          <a:bodyPr lIns="0" tIns="0" rIns="0" bIns="0"/>
          <a:lstStyle>
            <a:lvl1pPr algn="l" defTabSz="914400" rtl="0" eaLnBrk="1" latinLnBrk="0" hangingPunct="1">
              <a:lnSpc>
                <a:spcPct val="90000"/>
              </a:lnSpc>
              <a:spcBef>
                <a:spcPct val="0"/>
              </a:spcBef>
              <a:buNone/>
              <a:defRPr sz="4400" kern="1200">
                <a:solidFill>
                  <a:schemeClr val="tx1"/>
                </a:solidFill>
                <a:latin typeface="Arial" charset="0"/>
                <a:ea typeface="Arial" charset="0"/>
                <a:cs typeface="Arial" charset="0"/>
              </a:defRPr>
            </a:lvl1pPr>
          </a:lstStyle>
          <a:p>
            <a:pPr algn="ctr"/>
            <a:r>
              <a:rPr lang="it-IT" sz="2200" b="1" dirty="0" err="1" smtClean="0">
                <a:solidFill>
                  <a:schemeClr val="bg1"/>
                </a:solidFill>
              </a:rPr>
              <a:t>Shortcomings</a:t>
            </a:r>
            <a:endParaRPr lang="it-IT" sz="2200" b="1" dirty="0">
              <a:solidFill>
                <a:schemeClr val="bg1"/>
              </a:solidFill>
            </a:endParaRPr>
          </a:p>
        </p:txBody>
      </p:sp>
      <p:sp>
        <p:nvSpPr>
          <p:cNvPr id="9" name="Titolo 1"/>
          <p:cNvSpPr txBox="1">
            <a:spLocks/>
          </p:cNvSpPr>
          <p:nvPr/>
        </p:nvSpPr>
        <p:spPr>
          <a:xfrm>
            <a:off x="5516880" y="4070400"/>
            <a:ext cx="4775198" cy="434000"/>
          </a:xfrm>
          <a:prstGeom prst="rect">
            <a:avLst/>
          </a:prstGeom>
          <a:solidFill>
            <a:schemeClr val="accent6"/>
          </a:solidFill>
        </p:spPr>
        <p:txBody>
          <a:bodyPr lIns="0" tIns="0" rIns="0" bIns="0"/>
          <a:lstStyle>
            <a:lvl1pPr algn="l" defTabSz="914400" rtl="0" eaLnBrk="1" latinLnBrk="0" hangingPunct="1">
              <a:lnSpc>
                <a:spcPct val="90000"/>
              </a:lnSpc>
              <a:spcBef>
                <a:spcPct val="0"/>
              </a:spcBef>
              <a:buNone/>
              <a:defRPr sz="4400" kern="1200">
                <a:solidFill>
                  <a:schemeClr val="tx1"/>
                </a:solidFill>
                <a:latin typeface="Arial" charset="0"/>
                <a:ea typeface="Arial" charset="0"/>
                <a:cs typeface="Arial" charset="0"/>
              </a:defRPr>
            </a:lvl1pPr>
          </a:lstStyle>
          <a:p>
            <a:pPr algn="ctr"/>
            <a:r>
              <a:rPr lang="it-IT" sz="2200" b="1" dirty="0" err="1" smtClean="0">
                <a:solidFill>
                  <a:schemeClr val="bg1"/>
                </a:solidFill>
              </a:rPr>
              <a:t>Key</a:t>
            </a:r>
            <a:r>
              <a:rPr lang="it-IT" sz="2200" b="1" dirty="0" smtClean="0">
                <a:solidFill>
                  <a:schemeClr val="bg1"/>
                </a:solidFill>
              </a:rPr>
              <a:t> </a:t>
            </a:r>
            <a:r>
              <a:rPr lang="it-IT" sz="2200" b="1" dirty="0" err="1" smtClean="0">
                <a:solidFill>
                  <a:schemeClr val="bg1"/>
                </a:solidFill>
              </a:rPr>
              <a:t>proposed</a:t>
            </a:r>
            <a:r>
              <a:rPr lang="it-IT" sz="2200" b="1" dirty="0" smtClean="0">
                <a:solidFill>
                  <a:schemeClr val="bg1"/>
                </a:solidFill>
              </a:rPr>
              <a:t> </a:t>
            </a:r>
            <a:r>
              <a:rPr lang="it-IT" sz="2200" b="1" dirty="0" err="1" smtClean="0">
                <a:solidFill>
                  <a:schemeClr val="bg1"/>
                </a:solidFill>
              </a:rPr>
              <a:t>changes</a:t>
            </a:r>
            <a:endParaRPr lang="it-IT" sz="2200" b="1" dirty="0">
              <a:solidFill>
                <a:schemeClr val="bg1"/>
              </a:solidFill>
            </a:endParaRPr>
          </a:p>
        </p:txBody>
      </p:sp>
      <p:sp>
        <p:nvSpPr>
          <p:cNvPr id="11" name="Titolo 1"/>
          <p:cNvSpPr txBox="1">
            <a:spLocks/>
          </p:cNvSpPr>
          <p:nvPr/>
        </p:nvSpPr>
        <p:spPr>
          <a:xfrm>
            <a:off x="549274" y="1521758"/>
            <a:ext cx="9742804" cy="408642"/>
          </a:xfrm>
          <a:prstGeom prst="rect">
            <a:avLst/>
          </a:prstGeom>
          <a:solidFill>
            <a:schemeClr val="tx1">
              <a:lumMod val="65000"/>
              <a:lumOff val="35000"/>
            </a:schemeClr>
          </a:solidFill>
        </p:spPr>
        <p:txBody>
          <a:bodyPr lIns="0" tIns="0" rIns="0" bIns="0"/>
          <a:lstStyle>
            <a:lvl1pPr algn="l" defTabSz="914400" rtl="0" eaLnBrk="1" latinLnBrk="0" hangingPunct="1">
              <a:lnSpc>
                <a:spcPct val="90000"/>
              </a:lnSpc>
              <a:spcBef>
                <a:spcPct val="0"/>
              </a:spcBef>
              <a:buNone/>
              <a:defRPr sz="4400" kern="1200">
                <a:solidFill>
                  <a:schemeClr val="tx1"/>
                </a:solidFill>
                <a:latin typeface="Arial" charset="0"/>
                <a:ea typeface="Arial" charset="0"/>
                <a:cs typeface="Arial" charset="0"/>
              </a:defRPr>
            </a:lvl1pPr>
          </a:lstStyle>
          <a:p>
            <a:pPr algn="ctr"/>
            <a:r>
              <a:rPr lang="it-IT" sz="2200" b="1" dirty="0" err="1" smtClean="0">
                <a:solidFill>
                  <a:schemeClr val="bg1"/>
                </a:solidFill>
              </a:rPr>
              <a:t>Original</a:t>
            </a:r>
            <a:r>
              <a:rPr lang="it-IT" sz="2200" b="1" dirty="0" smtClean="0">
                <a:solidFill>
                  <a:schemeClr val="bg1"/>
                </a:solidFill>
              </a:rPr>
              <a:t> </a:t>
            </a:r>
            <a:r>
              <a:rPr lang="it-IT" sz="2200" b="1" dirty="0" err="1" smtClean="0">
                <a:solidFill>
                  <a:schemeClr val="bg1"/>
                </a:solidFill>
              </a:rPr>
              <a:t>methodology</a:t>
            </a:r>
            <a:endParaRPr lang="it-IT" sz="2200" b="1" dirty="0">
              <a:solidFill>
                <a:schemeClr val="bg1"/>
              </a:solidFill>
            </a:endParaRPr>
          </a:p>
        </p:txBody>
      </p:sp>
      <p:sp>
        <p:nvSpPr>
          <p:cNvPr id="12" name="Segnaposto contenuto 2"/>
          <p:cNvSpPr txBox="1">
            <a:spLocks/>
          </p:cNvSpPr>
          <p:nvPr/>
        </p:nvSpPr>
        <p:spPr>
          <a:xfrm>
            <a:off x="549273" y="2074462"/>
            <a:ext cx="9742804" cy="1385018"/>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sz="2200" dirty="0" smtClean="0"/>
              <a:t>Reviewed </a:t>
            </a:r>
            <a:r>
              <a:rPr lang="en-US" sz="2200" b="1" dirty="0" smtClean="0"/>
              <a:t>whether</a:t>
            </a:r>
            <a:r>
              <a:rPr lang="en-US" sz="2200" dirty="0" smtClean="0"/>
              <a:t>:</a:t>
            </a:r>
          </a:p>
          <a:p>
            <a:r>
              <a:rPr lang="en-US" sz="2200" dirty="0" smtClean="0"/>
              <a:t>New </a:t>
            </a:r>
            <a:r>
              <a:rPr lang="en-US" sz="2200" dirty="0" err="1" smtClean="0"/>
              <a:t>dev’t</a:t>
            </a:r>
            <a:r>
              <a:rPr lang="en-US" sz="2200" dirty="0" smtClean="0"/>
              <a:t> </a:t>
            </a:r>
            <a:r>
              <a:rPr lang="en-US" sz="2200" dirty="0" err="1" smtClean="0"/>
              <a:t>programmes</a:t>
            </a:r>
            <a:r>
              <a:rPr lang="en-US" sz="2200" dirty="0" smtClean="0"/>
              <a:t> </a:t>
            </a:r>
            <a:r>
              <a:rPr lang="en-US" sz="2200" dirty="0"/>
              <a:t>&amp;</a:t>
            </a:r>
            <a:r>
              <a:rPr lang="en-US" sz="2200" dirty="0" smtClean="0"/>
              <a:t> </a:t>
            </a:r>
            <a:r>
              <a:rPr lang="en-US" sz="2200" dirty="0"/>
              <a:t>projects were </a:t>
            </a:r>
            <a:r>
              <a:rPr lang="en-US" sz="2200" b="1" dirty="0"/>
              <a:t>aligned </a:t>
            </a:r>
            <a:r>
              <a:rPr lang="en-US" sz="2200" b="1" dirty="0" smtClean="0"/>
              <a:t>with </a:t>
            </a:r>
            <a:r>
              <a:rPr lang="en-US" sz="2200" b="1" dirty="0"/>
              <a:t>country-defined objectives &amp;</a:t>
            </a:r>
            <a:r>
              <a:rPr lang="en-US" sz="2200" b="1" dirty="0" smtClean="0"/>
              <a:t> results</a:t>
            </a:r>
            <a:endParaRPr lang="en-US" sz="2200" b="1" dirty="0"/>
          </a:p>
          <a:p>
            <a:r>
              <a:rPr lang="en-US" sz="2200" dirty="0"/>
              <a:t>P</a:t>
            </a:r>
            <a:r>
              <a:rPr lang="en-US" sz="2200" dirty="0" smtClean="0"/>
              <a:t>rogress </a:t>
            </a:r>
            <a:r>
              <a:rPr lang="en-US" sz="2200" dirty="0"/>
              <a:t>was monitored </a:t>
            </a:r>
            <a:r>
              <a:rPr lang="en-US" sz="2200" b="1" dirty="0"/>
              <a:t>relying</a:t>
            </a:r>
            <a:r>
              <a:rPr lang="en-US" sz="2200" dirty="0"/>
              <a:t> </a:t>
            </a:r>
            <a:r>
              <a:rPr lang="en-US" sz="2200" b="1" dirty="0"/>
              <a:t>on countries’ own statistics and </a:t>
            </a:r>
            <a:r>
              <a:rPr lang="en-US" sz="2200" b="1" dirty="0" smtClean="0"/>
              <a:t>M&amp;E systems</a:t>
            </a:r>
            <a:r>
              <a:rPr lang="en-US" sz="2200" dirty="0" smtClean="0"/>
              <a:t> (</a:t>
            </a:r>
            <a:r>
              <a:rPr lang="en-US" sz="2200" dirty="0" err="1" smtClean="0"/>
              <a:t>vs</a:t>
            </a:r>
            <a:r>
              <a:rPr lang="en-US" sz="2200" dirty="0" smtClean="0"/>
              <a:t> parallel systems)</a:t>
            </a:r>
            <a:endParaRPr lang="it-IT" sz="2200" dirty="0"/>
          </a:p>
        </p:txBody>
      </p:sp>
    </p:spTree>
    <p:extLst>
      <p:ext uri="{BB962C8B-B14F-4D97-AF65-F5344CB8AC3E}">
        <p14:creationId xmlns:p14="http://schemas.microsoft.com/office/powerpoint/2010/main" val="3633809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49274" y="518161"/>
            <a:ext cx="9580563" cy="1056640"/>
          </a:xfrm>
          <a:solidFill>
            <a:schemeClr val="bg1"/>
          </a:solidFill>
        </p:spPr>
        <p:txBody>
          <a:bodyPr/>
          <a:lstStyle/>
          <a:p>
            <a:r>
              <a:rPr lang="it-IT" sz="3000" b="1" dirty="0" err="1" smtClean="0">
                <a:solidFill>
                  <a:schemeClr val="accent2"/>
                </a:solidFill>
              </a:rPr>
              <a:t>Indicator</a:t>
            </a:r>
            <a:r>
              <a:rPr lang="it-IT" sz="3000" b="1" dirty="0" smtClean="0">
                <a:solidFill>
                  <a:schemeClr val="accent2"/>
                </a:solidFill>
              </a:rPr>
              <a:t> 1a. </a:t>
            </a:r>
            <a:r>
              <a:rPr lang="it-IT" sz="3000" b="1" dirty="0" smtClean="0"/>
              <a:t>Providers</a:t>
            </a:r>
            <a:r>
              <a:rPr lang="en-US" sz="3000" b="1" dirty="0" smtClean="0"/>
              <a:t> </a:t>
            </a:r>
            <a:r>
              <a:rPr lang="en-US" sz="3000" b="1" dirty="0"/>
              <a:t>use </a:t>
            </a:r>
            <a:r>
              <a:rPr lang="en-US" sz="3000" b="1" dirty="0" smtClean="0"/>
              <a:t>country-led </a:t>
            </a:r>
            <a:r>
              <a:rPr lang="en-US" sz="3000" b="1" dirty="0"/>
              <a:t>results frameworks </a:t>
            </a:r>
            <a:r>
              <a:rPr lang="en-US" sz="3000" b="1" dirty="0" smtClean="0"/>
              <a:t>to deliver </a:t>
            </a:r>
            <a:r>
              <a:rPr lang="en-US" sz="3000" b="1" dirty="0"/>
              <a:t>development </a:t>
            </a:r>
            <a:r>
              <a:rPr lang="en-US" sz="3000" b="1" dirty="0" smtClean="0"/>
              <a:t>cooperation</a:t>
            </a:r>
            <a:endParaRPr lang="it-IT" sz="3000" b="1" dirty="0"/>
          </a:p>
        </p:txBody>
      </p:sp>
      <p:sp>
        <p:nvSpPr>
          <p:cNvPr id="4" name="Segnaposto contenuto 3"/>
          <p:cNvSpPr>
            <a:spLocks noGrp="1"/>
          </p:cNvSpPr>
          <p:nvPr>
            <p:ph sz="half" idx="2"/>
          </p:nvPr>
        </p:nvSpPr>
        <p:spPr>
          <a:xfrm>
            <a:off x="7078980" y="2081895"/>
            <a:ext cx="3512820" cy="3165710"/>
          </a:xfrm>
        </p:spPr>
        <p:txBody>
          <a:bodyPr/>
          <a:lstStyle/>
          <a:p>
            <a:pPr marL="284163" indent="-284163">
              <a:buFont typeface="+mj-lt"/>
              <a:buAutoNum type="arabicPeriod"/>
            </a:pPr>
            <a:r>
              <a:rPr lang="en-US" sz="2200" dirty="0" smtClean="0"/>
              <a:t>Better comparative understanding </a:t>
            </a:r>
            <a:br>
              <a:rPr lang="en-US" sz="2200" dirty="0" smtClean="0"/>
            </a:br>
            <a:r>
              <a:rPr lang="en-US" sz="2200" dirty="0" smtClean="0"/>
              <a:t>of </a:t>
            </a:r>
            <a:r>
              <a:rPr lang="en-US" sz="2200" b="1" dirty="0" smtClean="0"/>
              <a:t>use of country results frameworks at strategic level</a:t>
            </a:r>
            <a:r>
              <a:rPr lang="en-US" sz="2200" dirty="0" smtClean="0"/>
              <a:t> (at higher level of engagement with gov’t)</a:t>
            </a:r>
          </a:p>
          <a:p>
            <a:pPr marL="284163" indent="-284163">
              <a:buFont typeface="+mj-lt"/>
              <a:buAutoNum type="arabicPeriod"/>
            </a:pPr>
            <a:r>
              <a:rPr lang="en-US" sz="2200" dirty="0" smtClean="0"/>
              <a:t>Better linkages with </a:t>
            </a:r>
            <a:r>
              <a:rPr lang="en-US" sz="2200" b="1" dirty="0" smtClean="0"/>
              <a:t>indicator 1b </a:t>
            </a:r>
            <a:r>
              <a:rPr lang="en-US" sz="2200" dirty="0" smtClean="0"/>
              <a:t>on quality of national results frameworks</a:t>
            </a:r>
          </a:p>
          <a:p>
            <a:pPr marL="284163" indent="-284163">
              <a:buFont typeface="+mj-lt"/>
              <a:buAutoNum type="arabicPeriod"/>
            </a:pPr>
            <a:r>
              <a:rPr lang="en-US" sz="2200" dirty="0" smtClean="0"/>
              <a:t>Less </a:t>
            </a:r>
            <a:r>
              <a:rPr lang="en-US" sz="2200" b="1" dirty="0" smtClean="0"/>
              <a:t>reporting effort</a:t>
            </a:r>
            <a:r>
              <a:rPr lang="en-US" sz="2200" dirty="0" smtClean="0"/>
              <a:t>, can lead to better reporting</a:t>
            </a:r>
            <a:endParaRPr lang="it-IT" sz="2200" b="1" dirty="0"/>
          </a:p>
        </p:txBody>
      </p:sp>
      <p:sp>
        <p:nvSpPr>
          <p:cNvPr id="8" name="Titolo 1"/>
          <p:cNvSpPr txBox="1">
            <a:spLocks/>
          </p:cNvSpPr>
          <p:nvPr/>
        </p:nvSpPr>
        <p:spPr>
          <a:xfrm>
            <a:off x="483236" y="1416148"/>
            <a:ext cx="6432552" cy="477402"/>
          </a:xfrm>
          <a:prstGeom prst="rect">
            <a:avLst/>
          </a:prstGeom>
          <a:solidFill>
            <a:schemeClr val="accent6">
              <a:lumMod val="60000"/>
              <a:lumOff val="40000"/>
            </a:schemeClr>
          </a:solidFill>
        </p:spPr>
        <p:txBody>
          <a:bodyPr lIns="0" tIns="0" rIns="0" bIns="0" anchor="ctr"/>
          <a:lstStyle>
            <a:lvl1pPr algn="l" defTabSz="914400" rtl="0" eaLnBrk="1" latinLnBrk="0" hangingPunct="1">
              <a:lnSpc>
                <a:spcPct val="90000"/>
              </a:lnSpc>
              <a:spcBef>
                <a:spcPct val="0"/>
              </a:spcBef>
              <a:buNone/>
              <a:defRPr sz="4400" kern="1200">
                <a:solidFill>
                  <a:schemeClr val="tx1"/>
                </a:solidFill>
                <a:latin typeface="Arial" charset="0"/>
                <a:ea typeface="Arial" charset="0"/>
                <a:cs typeface="Arial" charset="0"/>
              </a:defRPr>
            </a:lvl1pPr>
          </a:lstStyle>
          <a:p>
            <a:pPr algn="ctr"/>
            <a:r>
              <a:rPr lang="it-IT" sz="2200" b="1" dirty="0" err="1" smtClean="0">
                <a:solidFill>
                  <a:schemeClr val="bg1"/>
                </a:solidFill>
              </a:rPr>
              <a:t>Simplifying</a:t>
            </a:r>
            <a:r>
              <a:rPr lang="it-IT" sz="2200" b="1" dirty="0" smtClean="0">
                <a:solidFill>
                  <a:schemeClr val="bg1"/>
                </a:solidFill>
              </a:rPr>
              <a:t> reporting</a:t>
            </a:r>
            <a:endParaRPr lang="it-IT" sz="2200" b="1" dirty="0">
              <a:solidFill>
                <a:schemeClr val="bg1"/>
              </a:solidFill>
            </a:endParaRPr>
          </a:p>
        </p:txBody>
      </p:sp>
      <p:sp>
        <p:nvSpPr>
          <p:cNvPr id="9" name="Titolo 1"/>
          <p:cNvSpPr txBox="1">
            <a:spLocks/>
          </p:cNvSpPr>
          <p:nvPr/>
        </p:nvSpPr>
        <p:spPr>
          <a:xfrm>
            <a:off x="7200109" y="1437848"/>
            <a:ext cx="2929728" cy="434000"/>
          </a:xfrm>
          <a:prstGeom prst="rect">
            <a:avLst/>
          </a:prstGeom>
          <a:solidFill>
            <a:schemeClr val="accent5">
              <a:lumMod val="75000"/>
            </a:schemeClr>
          </a:solidFill>
        </p:spPr>
        <p:txBody>
          <a:bodyPr lIns="0" tIns="0" rIns="0" bIns="0" anchor="ctr"/>
          <a:lstStyle>
            <a:lvl1pPr algn="l" defTabSz="914400" rtl="0" eaLnBrk="1" latinLnBrk="0" hangingPunct="1">
              <a:lnSpc>
                <a:spcPct val="90000"/>
              </a:lnSpc>
              <a:spcBef>
                <a:spcPct val="0"/>
              </a:spcBef>
              <a:buNone/>
              <a:defRPr sz="4400" kern="1200">
                <a:solidFill>
                  <a:schemeClr val="tx1"/>
                </a:solidFill>
                <a:latin typeface="Arial" charset="0"/>
                <a:ea typeface="Arial" charset="0"/>
                <a:cs typeface="Arial" charset="0"/>
              </a:defRPr>
            </a:lvl1pPr>
          </a:lstStyle>
          <a:p>
            <a:pPr algn="ctr"/>
            <a:r>
              <a:rPr lang="it-IT" sz="2200" b="1" dirty="0" err="1" smtClean="0">
                <a:solidFill>
                  <a:schemeClr val="bg1"/>
                </a:solidFill>
              </a:rPr>
              <a:t>Adding</a:t>
            </a:r>
            <a:r>
              <a:rPr lang="it-IT" sz="2200" b="1" dirty="0" smtClean="0">
                <a:solidFill>
                  <a:schemeClr val="bg1"/>
                </a:solidFill>
              </a:rPr>
              <a:t> more </a:t>
            </a:r>
            <a:r>
              <a:rPr lang="it-IT" sz="2200" b="1" dirty="0" err="1" smtClean="0">
                <a:solidFill>
                  <a:schemeClr val="bg1"/>
                </a:solidFill>
              </a:rPr>
              <a:t>value</a:t>
            </a:r>
            <a:endParaRPr lang="it-IT" sz="2200" b="1" dirty="0">
              <a:solidFill>
                <a:schemeClr val="bg1"/>
              </a:solidFill>
            </a:endParaRPr>
          </a:p>
        </p:txBody>
      </p:sp>
      <p:graphicFrame>
        <p:nvGraphicFramePr>
          <p:cNvPr id="10" name="Chart 9"/>
          <p:cNvGraphicFramePr>
            <a:graphicFrameLocks/>
          </p:cNvGraphicFramePr>
          <p:nvPr>
            <p:extLst>
              <p:ext uri="{D42A27DB-BD31-4B8C-83A1-F6EECF244321}">
                <p14:modId xmlns:p14="http://schemas.microsoft.com/office/powerpoint/2010/main" val="1396358853"/>
              </p:ext>
            </p:extLst>
          </p:nvPr>
        </p:nvGraphicFramePr>
        <p:xfrm>
          <a:off x="0" y="3122895"/>
          <a:ext cx="7078980" cy="4436780"/>
        </p:xfrm>
        <a:graphic>
          <a:graphicData uri="http://schemas.openxmlformats.org/drawingml/2006/chart">
            <c:chart xmlns:c="http://schemas.openxmlformats.org/drawingml/2006/chart" xmlns:r="http://schemas.openxmlformats.org/officeDocument/2006/relationships" r:id="rId3"/>
          </a:graphicData>
        </a:graphic>
      </p:graphicFrame>
      <p:sp>
        <p:nvSpPr>
          <p:cNvPr id="13" name="Segnaposto contenuto 3"/>
          <p:cNvSpPr>
            <a:spLocks noGrp="1"/>
          </p:cNvSpPr>
          <p:nvPr>
            <p:ph sz="half" idx="2"/>
          </p:nvPr>
        </p:nvSpPr>
        <p:spPr>
          <a:xfrm>
            <a:off x="415924" y="1931947"/>
            <a:ext cx="6594476" cy="582565"/>
          </a:xfrm>
        </p:spPr>
        <p:txBody>
          <a:bodyPr/>
          <a:lstStyle/>
          <a:p>
            <a:r>
              <a:rPr lang="en-US" sz="2200" dirty="0" smtClean="0"/>
              <a:t>Representativeness of your approved program at country level achieved with </a:t>
            </a:r>
            <a:r>
              <a:rPr lang="en-US" sz="2200" b="1" dirty="0" smtClean="0"/>
              <a:t>lower threshold</a:t>
            </a:r>
            <a:r>
              <a:rPr lang="en-US" sz="2200" dirty="0"/>
              <a:t> </a:t>
            </a:r>
            <a:r>
              <a:rPr lang="en-US" sz="2200" dirty="0" smtClean="0"/>
              <a:t>(up to 6 projects): less assessments &amp; validation time</a:t>
            </a:r>
            <a:br>
              <a:rPr lang="en-US" sz="2200" dirty="0" smtClean="0"/>
            </a:br>
            <a:endParaRPr lang="it-IT" sz="2200" dirty="0"/>
          </a:p>
        </p:txBody>
      </p:sp>
    </p:spTree>
    <p:extLst>
      <p:ext uri="{BB962C8B-B14F-4D97-AF65-F5344CB8AC3E}">
        <p14:creationId xmlns:p14="http://schemas.microsoft.com/office/powerpoint/2010/main" val="31114269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49274" y="518161"/>
            <a:ext cx="9580563" cy="1056640"/>
          </a:xfrm>
          <a:solidFill>
            <a:schemeClr val="bg1"/>
          </a:solidFill>
        </p:spPr>
        <p:txBody>
          <a:bodyPr/>
          <a:lstStyle/>
          <a:p>
            <a:r>
              <a:rPr lang="it-IT" sz="3000" b="1" dirty="0" err="1" smtClean="0">
                <a:solidFill>
                  <a:schemeClr val="accent2"/>
                </a:solidFill>
              </a:rPr>
              <a:t>Indicator</a:t>
            </a:r>
            <a:r>
              <a:rPr lang="it-IT" sz="3000" b="1" dirty="0" smtClean="0">
                <a:solidFill>
                  <a:schemeClr val="accent2"/>
                </a:solidFill>
              </a:rPr>
              <a:t> 9a. </a:t>
            </a:r>
            <a:r>
              <a:rPr lang="en-US" sz="3000" b="1" dirty="0"/>
              <a:t>Quality of Countries' Public Financial Management Systems</a:t>
            </a:r>
            <a:endParaRPr lang="it-IT" sz="3000" b="1" dirty="0"/>
          </a:p>
        </p:txBody>
      </p:sp>
      <p:sp>
        <p:nvSpPr>
          <p:cNvPr id="3" name="Segnaposto contenuto 2"/>
          <p:cNvSpPr>
            <a:spLocks noGrp="1"/>
          </p:cNvSpPr>
          <p:nvPr>
            <p:ph sz="half" idx="1"/>
          </p:nvPr>
        </p:nvSpPr>
        <p:spPr>
          <a:xfrm>
            <a:off x="549272" y="3541312"/>
            <a:ext cx="4710293" cy="3784120"/>
          </a:xfrm>
        </p:spPr>
        <p:txBody>
          <a:bodyPr/>
          <a:lstStyle/>
          <a:p>
            <a:r>
              <a:rPr lang="en-US" sz="2200" dirty="0"/>
              <a:t>CPIA </a:t>
            </a:r>
            <a:r>
              <a:rPr lang="en-US" sz="2200" dirty="0" smtClean="0"/>
              <a:t>scores </a:t>
            </a:r>
            <a:r>
              <a:rPr lang="en-US" sz="2200" b="1" dirty="0"/>
              <a:t>difficult to </a:t>
            </a:r>
            <a:r>
              <a:rPr lang="en-US" sz="2200" b="1" dirty="0" smtClean="0"/>
              <a:t>interpret </a:t>
            </a:r>
            <a:r>
              <a:rPr lang="en-US" sz="2200" dirty="0" smtClean="0"/>
              <a:t>(e.g. 3.5 in a range from 1 to 5 for quality of overall PFM and budget)</a:t>
            </a:r>
          </a:p>
          <a:p>
            <a:r>
              <a:rPr lang="en-US" sz="2200" b="1" dirty="0" smtClean="0"/>
              <a:t>Difficult to unpack</a:t>
            </a:r>
            <a:r>
              <a:rPr lang="en-US" sz="2200" dirty="0" smtClean="0"/>
              <a:t> (e.g. no info about procurement, auditing, </a:t>
            </a:r>
            <a:r>
              <a:rPr lang="en-US" sz="2200" dirty="0" err="1" smtClean="0"/>
              <a:t>etc</a:t>
            </a:r>
            <a:r>
              <a:rPr lang="en-US" sz="2200" dirty="0" smtClean="0"/>
              <a:t>)</a:t>
            </a:r>
            <a:endParaRPr lang="en-US" sz="2200" b="1" dirty="0"/>
          </a:p>
          <a:p>
            <a:r>
              <a:rPr lang="en-US" sz="2200" b="1" dirty="0" smtClean="0"/>
              <a:t>Less </a:t>
            </a:r>
            <a:r>
              <a:rPr lang="en-US" sz="2200" b="1" dirty="0"/>
              <a:t>sensitive </a:t>
            </a:r>
            <a:r>
              <a:rPr lang="en-US" sz="2200" dirty="0"/>
              <a:t>to </a:t>
            </a:r>
            <a:r>
              <a:rPr lang="en-US" sz="2200" dirty="0" smtClean="0"/>
              <a:t>incremental, small changes (i.e. it only captures big bang reforms or drops).</a:t>
            </a:r>
          </a:p>
          <a:p>
            <a:r>
              <a:rPr lang="en-US" sz="2200" dirty="0" smtClean="0"/>
              <a:t>Partner </a:t>
            </a:r>
            <a:r>
              <a:rPr lang="en-US" sz="2200" dirty="0"/>
              <a:t>c</a:t>
            </a:r>
            <a:r>
              <a:rPr lang="en-US" sz="2200" dirty="0" smtClean="0"/>
              <a:t>ountries requested </a:t>
            </a:r>
            <a:r>
              <a:rPr lang="en-US" sz="2200" b="1" dirty="0" smtClean="0"/>
              <a:t>a</a:t>
            </a:r>
            <a:r>
              <a:rPr lang="en-US" sz="2200" dirty="0" smtClean="0"/>
              <a:t> </a:t>
            </a:r>
            <a:r>
              <a:rPr lang="en-US" sz="2200" b="1" dirty="0"/>
              <a:t>more </a:t>
            </a:r>
            <a:r>
              <a:rPr lang="en-US" sz="2200" b="1" dirty="0" smtClean="0"/>
              <a:t>objective, broadly-owned measure</a:t>
            </a:r>
            <a:endParaRPr lang="en-US" sz="2200" b="1" dirty="0"/>
          </a:p>
          <a:p>
            <a:pPr marL="0" indent="0">
              <a:buNone/>
            </a:pPr>
            <a:endParaRPr lang="it-IT" sz="2200" dirty="0"/>
          </a:p>
        </p:txBody>
      </p:sp>
      <p:sp>
        <p:nvSpPr>
          <p:cNvPr id="4" name="Segnaposto contenuto 3"/>
          <p:cNvSpPr>
            <a:spLocks noGrp="1"/>
          </p:cNvSpPr>
          <p:nvPr>
            <p:ph sz="half" idx="2"/>
          </p:nvPr>
        </p:nvSpPr>
        <p:spPr>
          <a:xfrm>
            <a:off x="5516880" y="3545522"/>
            <a:ext cx="4708525" cy="3165710"/>
          </a:xfrm>
        </p:spPr>
        <p:txBody>
          <a:bodyPr/>
          <a:lstStyle/>
          <a:p>
            <a:r>
              <a:rPr lang="en-US" sz="2200" dirty="0" smtClean="0"/>
              <a:t>Rely on </a:t>
            </a:r>
            <a:r>
              <a:rPr lang="en-US" sz="2200" b="1" dirty="0" smtClean="0"/>
              <a:t>selected dimensions of most recent PEFA assessments </a:t>
            </a:r>
            <a:r>
              <a:rPr lang="en-US" sz="2200" dirty="0" smtClean="0"/>
              <a:t>(PEFA = Public </a:t>
            </a:r>
            <a:r>
              <a:rPr lang="en-US" sz="2200" dirty="0"/>
              <a:t>Expenditure and Financial </a:t>
            </a:r>
            <a:r>
              <a:rPr lang="en-US" sz="2200" dirty="0" smtClean="0"/>
              <a:t>Accountability) </a:t>
            </a:r>
          </a:p>
          <a:p>
            <a:r>
              <a:rPr lang="en-US" sz="2200" dirty="0" smtClean="0"/>
              <a:t>PEFA are </a:t>
            </a:r>
            <a:r>
              <a:rPr lang="en-US" sz="2200" dirty="0"/>
              <a:t>the </a:t>
            </a:r>
            <a:r>
              <a:rPr lang="en-US" sz="2200" b="1" dirty="0"/>
              <a:t>most common type of joint government-donor assessments</a:t>
            </a:r>
            <a:r>
              <a:rPr lang="en-US" sz="2200" dirty="0"/>
              <a:t> of a country's </a:t>
            </a:r>
            <a:r>
              <a:rPr lang="en-US" sz="2200" dirty="0" smtClean="0"/>
              <a:t>PFMs</a:t>
            </a:r>
          </a:p>
          <a:p>
            <a:r>
              <a:rPr lang="en-US" sz="2200" dirty="0" smtClean="0"/>
              <a:t>Reflects separately </a:t>
            </a:r>
            <a:r>
              <a:rPr lang="en-US" sz="2200" dirty="0"/>
              <a:t>quality of the </a:t>
            </a:r>
            <a:r>
              <a:rPr lang="en-US" sz="2200" b="1" dirty="0"/>
              <a:t>budgeting process, auditing, financial reporting </a:t>
            </a:r>
            <a:r>
              <a:rPr lang="en-US" sz="2200" dirty="0"/>
              <a:t>and</a:t>
            </a:r>
            <a:r>
              <a:rPr lang="en-US" sz="2200" b="1" dirty="0"/>
              <a:t> </a:t>
            </a:r>
            <a:r>
              <a:rPr lang="en-US" sz="2200" b="1" dirty="0" smtClean="0"/>
              <a:t>procurement.</a:t>
            </a:r>
            <a:endParaRPr lang="en-US" sz="2200" dirty="0"/>
          </a:p>
        </p:txBody>
      </p:sp>
      <p:sp>
        <p:nvSpPr>
          <p:cNvPr id="8" name="Titolo 1"/>
          <p:cNvSpPr txBox="1">
            <a:spLocks/>
          </p:cNvSpPr>
          <p:nvPr/>
        </p:nvSpPr>
        <p:spPr>
          <a:xfrm>
            <a:off x="549273" y="2938949"/>
            <a:ext cx="4632326" cy="434002"/>
          </a:xfrm>
          <a:prstGeom prst="rect">
            <a:avLst/>
          </a:prstGeom>
          <a:solidFill>
            <a:schemeClr val="accent2">
              <a:lumMod val="60000"/>
              <a:lumOff val="40000"/>
            </a:schemeClr>
          </a:solidFill>
        </p:spPr>
        <p:txBody>
          <a:bodyPr lIns="0" tIns="0" rIns="0" bIns="0"/>
          <a:lstStyle>
            <a:lvl1pPr algn="l" defTabSz="914400" rtl="0" eaLnBrk="1" latinLnBrk="0" hangingPunct="1">
              <a:lnSpc>
                <a:spcPct val="90000"/>
              </a:lnSpc>
              <a:spcBef>
                <a:spcPct val="0"/>
              </a:spcBef>
              <a:buNone/>
              <a:defRPr sz="4400" kern="1200">
                <a:solidFill>
                  <a:schemeClr val="tx1"/>
                </a:solidFill>
                <a:latin typeface="Arial" charset="0"/>
                <a:ea typeface="Arial" charset="0"/>
                <a:cs typeface="Arial" charset="0"/>
              </a:defRPr>
            </a:lvl1pPr>
          </a:lstStyle>
          <a:p>
            <a:pPr algn="ctr"/>
            <a:r>
              <a:rPr lang="it-IT" sz="2200" b="1" dirty="0" err="1" smtClean="0">
                <a:solidFill>
                  <a:schemeClr val="bg1"/>
                </a:solidFill>
              </a:rPr>
              <a:t>Shortcomings</a:t>
            </a:r>
            <a:endParaRPr lang="it-IT" sz="2200" b="1" dirty="0">
              <a:solidFill>
                <a:schemeClr val="bg1"/>
              </a:solidFill>
            </a:endParaRPr>
          </a:p>
        </p:txBody>
      </p:sp>
      <p:sp>
        <p:nvSpPr>
          <p:cNvPr id="9" name="Titolo 1"/>
          <p:cNvSpPr txBox="1">
            <a:spLocks/>
          </p:cNvSpPr>
          <p:nvPr/>
        </p:nvSpPr>
        <p:spPr>
          <a:xfrm>
            <a:off x="5516880" y="2938951"/>
            <a:ext cx="4775198" cy="434000"/>
          </a:xfrm>
          <a:prstGeom prst="rect">
            <a:avLst/>
          </a:prstGeom>
          <a:solidFill>
            <a:schemeClr val="accent6"/>
          </a:solidFill>
        </p:spPr>
        <p:txBody>
          <a:bodyPr lIns="0" tIns="0" rIns="0" bIns="0"/>
          <a:lstStyle>
            <a:lvl1pPr algn="l" defTabSz="914400" rtl="0" eaLnBrk="1" latinLnBrk="0" hangingPunct="1">
              <a:lnSpc>
                <a:spcPct val="90000"/>
              </a:lnSpc>
              <a:spcBef>
                <a:spcPct val="0"/>
              </a:spcBef>
              <a:buNone/>
              <a:defRPr sz="4400" kern="1200">
                <a:solidFill>
                  <a:schemeClr val="tx1"/>
                </a:solidFill>
                <a:latin typeface="Arial" charset="0"/>
                <a:ea typeface="Arial" charset="0"/>
                <a:cs typeface="Arial" charset="0"/>
              </a:defRPr>
            </a:lvl1pPr>
          </a:lstStyle>
          <a:p>
            <a:pPr algn="ctr"/>
            <a:r>
              <a:rPr lang="it-IT" sz="2200" b="1" dirty="0" err="1" smtClean="0">
                <a:solidFill>
                  <a:schemeClr val="bg1"/>
                </a:solidFill>
              </a:rPr>
              <a:t>Key</a:t>
            </a:r>
            <a:r>
              <a:rPr lang="it-IT" sz="2200" b="1" dirty="0" smtClean="0">
                <a:solidFill>
                  <a:schemeClr val="bg1"/>
                </a:solidFill>
              </a:rPr>
              <a:t> </a:t>
            </a:r>
            <a:r>
              <a:rPr lang="it-IT" sz="2200" b="1" dirty="0" err="1" smtClean="0">
                <a:solidFill>
                  <a:schemeClr val="bg1"/>
                </a:solidFill>
              </a:rPr>
              <a:t>proposed</a:t>
            </a:r>
            <a:r>
              <a:rPr lang="it-IT" sz="2200" b="1" dirty="0" smtClean="0">
                <a:solidFill>
                  <a:schemeClr val="bg1"/>
                </a:solidFill>
              </a:rPr>
              <a:t> </a:t>
            </a:r>
            <a:r>
              <a:rPr lang="it-IT" sz="2200" b="1" dirty="0" err="1" smtClean="0">
                <a:solidFill>
                  <a:schemeClr val="bg1"/>
                </a:solidFill>
              </a:rPr>
              <a:t>changes</a:t>
            </a:r>
            <a:endParaRPr lang="it-IT" sz="2200" b="1" dirty="0">
              <a:solidFill>
                <a:schemeClr val="bg1"/>
              </a:solidFill>
            </a:endParaRPr>
          </a:p>
        </p:txBody>
      </p:sp>
      <p:sp>
        <p:nvSpPr>
          <p:cNvPr id="11" name="Titolo 1"/>
          <p:cNvSpPr txBox="1">
            <a:spLocks/>
          </p:cNvSpPr>
          <p:nvPr/>
        </p:nvSpPr>
        <p:spPr>
          <a:xfrm>
            <a:off x="549274" y="1521758"/>
            <a:ext cx="9742804" cy="408642"/>
          </a:xfrm>
          <a:prstGeom prst="rect">
            <a:avLst/>
          </a:prstGeom>
          <a:solidFill>
            <a:schemeClr val="tx1">
              <a:lumMod val="65000"/>
              <a:lumOff val="35000"/>
            </a:schemeClr>
          </a:solidFill>
        </p:spPr>
        <p:txBody>
          <a:bodyPr lIns="0" tIns="0" rIns="0" bIns="0"/>
          <a:lstStyle>
            <a:lvl1pPr algn="l" defTabSz="914400" rtl="0" eaLnBrk="1" latinLnBrk="0" hangingPunct="1">
              <a:lnSpc>
                <a:spcPct val="90000"/>
              </a:lnSpc>
              <a:spcBef>
                <a:spcPct val="0"/>
              </a:spcBef>
              <a:buNone/>
              <a:defRPr sz="4400" kern="1200">
                <a:solidFill>
                  <a:schemeClr val="tx1"/>
                </a:solidFill>
                <a:latin typeface="Arial" charset="0"/>
                <a:ea typeface="Arial" charset="0"/>
                <a:cs typeface="Arial" charset="0"/>
              </a:defRPr>
            </a:lvl1pPr>
          </a:lstStyle>
          <a:p>
            <a:pPr algn="ctr"/>
            <a:r>
              <a:rPr lang="it-IT" sz="2200" b="1" dirty="0" err="1" smtClean="0">
                <a:solidFill>
                  <a:schemeClr val="bg1"/>
                </a:solidFill>
              </a:rPr>
              <a:t>Original</a:t>
            </a:r>
            <a:r>
              <a:rPr lang="it-IT" sz="2200" b="1" dirty="0" smtClean="0">
                <a:solidFill>
                  <a:schemeClr val="bg1"/>
                </a:solidFill>
              </a:rPr>
              <a:t> </a:t>
            </a:r>
            <a:r>
              <a:rPr lang="it-IT" sz="2200" b="1" dirty="0" err="1" smtClean="0">
                <a:solidFill>
                  <a:schemeClr val="bg1"/>
                </a:solidFill>
              </a:rPr>
              <a:t>methodology</a:t>
            </a:r>
            <a:endParaRPr lang="it-IT" sz="2200" b="1" dirty="0">
              <a:solidFill>
                <a:schemeClr val="bg1"/>
              </a:solidFill>
            </a:endParaRPr>
          </a:p>
        </p:txBody>
      </p:sp>
      <p:sp>
        <p:nvSpPr>
          <p:cNvPr id="12" name="Segnaposto contenuto 2"/>
          <p:cNvSpPr txBox="1">
            <a:spLocks/>
          </p:cNvSpPr>
          <p:nvPr/>
        </p:nvSpPr>
        <p:spPr>
          <a:xfrm>
            <a:off x="549274" y="2089702"/>
            <a:ext cx="9742804" cy="786848"/>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2200" dirty="0" smtClean="0"/>
              <a:t>Globally-sourced: </a:t>
            </a:r>
            <a:r>
              <a:rPr lang="en-US" sz="2200" dirty="0"/>
              <a:t>b</a:t>
            </a:r>
            <a:r>
              <a:rPr lang="en-US" sz="2200" dirty="0" smtClean="0"/>
              <a:t>ased on </a:t>
            </a:r>
            <a:r>
              <a:rPr lang="en-US" sz="2200" b="1" dirty="0"/>
              <a:t>World Bank staff </a:t>
            </a:r>
            <a:r>
              <a:rPr lang="en-US" sz="2200" b="1" dirty="0" smtClean="0"/>
              <a:t>estimates for CPIA</a:t>
            </a:r>
            <a:r>
              <a:rPr lang="en-US" sz="2200" dirty="0" smtClean="0"/>
              <a:t> (Country </a:t>
            </a:r>
            <a:r>
              <a:rPr lang="en-US" sz="2200" dirty="0"/>
              <a:t>Policy and Institutional </a:t>
            </a:r>
            <a:r>
              <a:rPr lang="en-US" sz="2200" dirty="0" smtClean="0"/>
              <a:t>Assessments), specifically CPIA-13 </a:t>
            </a:r>
            <a:endParaRPr lang="en-US" sz="2200" dirty="0"/>
          </a:p>
        </p:txBody>
      </p:sp>
    </p:spTree>
    <p:extLst>
      <p:ext uri="{BB962C8B-B14F-4D97-AF65-F5344CB8AC3E}">
        <p14:creationId xmlns:p14="http://schemas.microsoft.com/office/powerpoint/2010/main" val="9433084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49274" y="518161"/>
            <a:ext cx="9580563" cy="1056640"/>
          </a:xfrm>
          <a:solidFill>
            <a:schemeClr val="bg1"/>
          </a:solidFill>
        </p:spPr>
        <p:txBody>
          <a:bodyPr/>
          <a:lstStyle/>
          <a:p>
            <a:r>
              <a:rPr lang="it-IT" sz="3000" b="1" dirty="0" err="1">
                <a:solidFill>
                  <a:schemeClr val="accent2"/>
                </a:solidFill>
              </a:rPr>
              <a:t>Indicator</a:t>
            </a:r>
            <a:r>
              <a:rPr lang="it-IT" sz="3000" b="1" dirty="0">
                <a:solidFill>
                  <a:schemeClr val="accent2"/>
                </a:solidFill>
              </a:rPr>
              <a:t> 9a. </a:t>
            </a:r>
            <a:r>
              <a:rPr lang="en-US" sz="3000" b="1" dirty="0"/>
              <a:t>Quality of Countries' Public Financial Management Systems</a:t>
            </a:r>
            <a:endParaRPr lang="it-IT" sz="3000" b="1" dirty="0"/>
          </a:p>
        </p:txBody>
      </p:sp>
      <p:sp>
        <p:nvSpPr>
          <p:cNvPr id="4" name="Segnaposto contenuto 3"/>
          <p:cNvSpPr>
            <a:spLocks noGrp="1"/>
          </p:cNvSpPr>
          <p:nvPr>
            <p:ph sz="half" idx="2"/>
          </p:nvPr>
        </p:nvSpPr>
        <p:spPr>
          <a:xfrm>
            <a:off x="5738736" y="2210503"/>
            <a:ext cx="4391101" cy="3165710"/>
          </a:xfrm>
        </p:spPr>
        <p:txBody>
          <a:bodyPr/>
          <a:lstStyle/>
          <a:p>
            <a:pPr marL="284163" indent="-284163">
              <a:buFont typeface="+mj-lt"/>
              <a:buAutoNum type="arabicPeriod"/>
            </a:pPr>
            <a:r>
              <a:rPr lang="en-US" sz="2200" b="1" dirty="0" smtClean="0"/>
              <a:t>Independent, credible diagnostics</a:t>
            </a:r>
            <a:r>
              <a:rPr lang="en-US" sz="2200" dirty="0" smtClean="0"/>
              <a:t>, with </a:t>
            </a:r>
            <a:r>
              <a:rPr lang="en-US" sz="2200" b="1" dirty="0" smtClean="0"/>
              <a:t>great</a:t>
            </a:r>
            <a:r>
              <a:rPr lang="en-US" sz="2200" dirty="0" smtClean="0"/>
              <a:t> </a:t>
            </a:r>
            <a:r>
              <a:rPr lang="en-US" sz="2200" b="1" dirty="0" smtClean="0"/>
              <a:t>granularity</a:t>
            </a:r>
            <a:r>
              <a:rPr lang="en-US" sz="2200" dirty="0" smtClean="0"/>
              <a:t> on quality of countries’ systems;</a:t>
            </a:r>
          </a:p>
          <a:p>
            <a:pPr marL="284163" indent="-284163">
              <a:buFont typeface="+mj-lt"/>
              <a:buAutoNum type="arabicPeriod"/>
            </a:pPr>
            <a:r>
              <a:rPr lang="en-US" sz="2200" dirty="0" smtClean="0"/>
              <a:t>Assessments are </a:t>
            </a:r>
            <a:r>
              <a:rPr lang="en-US" sz="2200" b="1" dirty="0" smtClean="0"/>
              <a:t>owned by all parties</a:t>
            </a:r>
            <a:r>
              <a:rPr lang="en-US" sz="2200" dirty="0" smtClean="0"/>
              <a:t> -&gt; these have been signed off by partner governments and providers;</a:t>
            </a:r>
          </a:p>
          <a:p>
            <a:pPr marL="284163" indent="-284163">
              <a:buFont typeface="+mj-lt"/>
              <a:buAutoNum type="arabicPeriod"/>
            </a:pPr>
            <a:r>
              <a:rPr lang="en-US" sz="2200" b="1" dirty="0" smtClean="0"/>
              <a:t>Many providers report using PEFA as a reference framework </a:t>
            </a:r>
            <a:r>
              <a:rPr lang="en-US" sz="2200" dirty="0" smtClean="0"/>
              <a:t>to guide both selective use of country systems (i.e. better link with </a:t>
            </a:r>
            <a:r>
              <a:rPr lang="en-US" sz="2200" b="1" dirty="0" smtClean="0"/>
              <a:t>indicator 9b</a:t>
            </a:r>
            <a:r>
              <a:rPr lang="en-US" sz="2200" dirty="0" smtClean="0"/>
              <a:t>) and to guide capacity building in PFM reforms.</a:t>
            </a:r>
            <a:endParaRPr lang="it-IT" sz="2200" dirty="0"/>
          </a:p>
        </p:txBody>
      </p:sp>
      <p:sp>
        <p:nvSpPr>
          <p:cNvPr id="8" name="Titolo 1"/>
          <p:cNvSpPr txBox="1">
            <a:spLocks/>
          </p:cNvSpPr>
          <p:nvPr/>
        </p:nvSpPr>
        <p:spPr>
          <a:xfrm>
            <a:off x="483236" y="1544756"/>
            <a:ext cx="4516055" cy="477402"/>
          </a:xfrm>
          <a:prstGeom prst="rect">
            <a:avLst/>
          </a:prstGeom>
          <a:solidFill>
            <a:schemeClr val="accent6">
              <a:lumMod val="60000"/>
              <a:lumOff val="40000"/>
            </a:schemeClr>
          </a:solidFill>
        </p:spPr>
        <p:txBody>
          <a:bodyPr lIns="0" tIns="0" rIns="0" bIns="0" anchor="ctr"/>
          <a:lstStyle>
            <a:lvl1pPr algn="l" defTabSz="914400" rtl="0" eaLnBrk="1" latinLnBrk="0" hangingPunct="1">
              <a:lnSpc>
                <a:spcPct val="90000"/>
              </a:lnSpc>
              <a:spcBef>
                <a:spcPct val="0"/>
              </a:spcBef>
              <a:buNone/>
              <a:defRPr sz="4400" kern="1200">
                <a:solidFill>
                  <a:schemeClr val="tx1"/>
                </a:solidFill>
                <a:latin typeface="Arial" charset="0"/>
                <a:ea typeface="Arial" charset="0"/>
                <a:cs typeface="Arial" charset="0"/>
              </a:defRPr>
            </a:lvl1pPr>
          </a:lstStyle>
          <a:p>
            <a:pPr algn="ctr"/>
            <a:r>
              <a:rPr lang="it-IT" sz="2200" b="1" dirty="0" err="1" smtClean="0">
                <a:solidFill>
                  <a:schemeClr val="bg1"/>
                </a:solidFill>
              </a:rPr>
              <a:t>Simplifying</a:t>
            </a:r>
            <a:r>
              <a:rPr lang="it-IT" sz="2200" b="1" dirty="0" smtClean="0">
                <a:solidFill>
                  <a:schemeClr val="bg1"/>
                </a:solidFill>
              </a:rPr>
              <a:t> reporting</a:t>
            </a:r>
            <a:endParaRPr lang="it-IT" sz="2200" b="1" dirty="0">
              <a:solidFill>
                <a:schemeClr val="bg1"/>
              </a:solidFill>
            </a:endParaRPr>
          </a:p>
        </p:txBody>
      </p:sp>
      <p:sp>
        <p:nvSpPr>
          <p:cNvPr id="9" name="Titolo 1"/>
          <p:cNvSpPr txBox="1">
            <a:spLocks/>
          </p:cNvSpPr>
          <p:nvPr/>
        </p:nvSpPr>
        <p:spPr>
          <a:xfrm>
            <a:off x="5738736" y="1566456"/>
            <a:ext cx="4391101" cy="434000"/>
          </a:xfrm>
          <a:prstGeom prst="rect">
            <a:avLst/>
          </a:prstGeom>
          <a:solidFill>
            <a:schemeClr val="accent5">
              <a:lumMod val="75000"/>
            </a:schemeClr>
          </a:solidFill>
        </p:spPr>
        <p:txBody>
          <a:bodyPr lIns="0" tIns="0" rIns="0" bIns="0" anchor="ctr"/>
          <a:lstStyle>
            <a:lvl1pPr algn="l" defTabSz="914400" rtl="0" eaLnBrk="1" latinLnBrk="0" hangingPunct="1">
              <a:lnSpc>
                <a:spcPct val="90000"/>
              </a:lnSpc>
              <a:spcBef>
                <a:spcPct val="0"/>
              </a:spcBef>
              <a:buNone/>
              <a:defRPr sz="4400" kern="1200">
                <a:solidFill>
                  <a:schemeClr val="tx1"/>
                </a:solidFill>
                <a:latin typeface="Arial" charset="0"/>
                <a:ea typeface="Arial" charset="0"/>
                <a:cs typeface="Arial" charset="0"/>
              </a:defRPr>
            </a:lvl1pPr>
          </a:lstStyle>
          <a:p>
            <a:pPr algn="ctr"/>
            <a:r>
              <a:rPr lang="it-IT" sz="2200" b="1" dirty="0" err="1" smtClean="0">
                <a:solidFill>
                  <a:schemeClr val="bg1"/>
                </a:solidFill>
              </a:rPr>
              <a:t>Adding</a:t>
            </a:r>
            <a:r>
              <a:rPr lang="it-IT" sz="2200" b="1" dirty="0" smtClean="0">
                <a:solidFill>
                  <a:schemeClr val="bg1"/>
                </a:solidFill>
              </a:rPr>
              <a:t> more </a:t>
            </a:r>
            <a:r>
              <a:rPr lang="it-IT" sz="2200" b="1" dirty="0" err="1" smtClean="0">
                <a:solidFill>
                  <a:schemeClr val="bg1"/>
                </a:solidFill>
              </a:rPr>
              <a:t>value</a:t>
            </a:r>
            <a:endParaRPr lang="it-IT" sz="2200" b="1" dirty="0">
              <a:solidFill>
                <a:schemeClr val="bg1"/>
              </a:solidFill>
            </a:endParaRPr>
          </a:p>
        </p:txBody>
      </p:sp>
      <p:sp>
        <p:nvSpPr>
          <p:cNvPr id="13" name="Segnaposto contenuto 3"/>
          <p:cNvSpPr>
            <a:spLocks noGrp="1"/>
          </p:cNvSpPr>
          <p:nvPr>
            <p:ph sz="half" idx="2"/>
          </p:nvPr>
        </p:nvSpPr>
        <p:spPr>
          <a:xfrm>
            <a:off x="415924" y="2060555"/>
            <a:ext cx="4776266" cy="582565"/>
          </a:xfrm>
        </p:spPr>
        <p:txBody>
          <a:bodyPr/>
          <a:lstStyle/>
          <a:p>
            <a:r>
              <a:rPr lang="en-US" sz="2200" dirty="0" smtClean="0"/>
              <a:t>Recent and baseline PEFA assessments are </a:t>
            </a:r>
            <a:r>
              <a:rPr lang="en-US" sz="2200" b="1" dirty="0" smtClean="0"/>
              <a:t>readily available </a:t>
            </a:r>
            <a:r>
              <a:rPr lang="en-US" sz="2200" dirty="0" smtClean="0"/>
              <a:t>for most participating countries</a:t>
            </a:r>
          </a:p>
          <a:p>
            <a:r>
              <a:rPr lang="en-US" sz="2200" dirty="0" smtClean="0"/>
              <a:t>Alternative was developing an</a:t>
            </a:r>
            <a:r>
              <a:rPr lang="en-US" sz="2200" b="1" dirty="0" smtClean="0"/>
              <a:t> </a:t>
            </a:r>
            <a:br>
              <a:rPr lang="en-US" sz="2200" b="1" dirty="0" smtClean="0"/>
            </a:br>
            <a:r>
              <a:rPr lang="en-US" sz="2200" b="1" dirty="0" smtClean="0"/>
              <a:t>ad hoc assessment </a:t>
            </a:r>
            <a:r>
              <a:rPr lang="en-US" sz="2200" dirty="0" smtClean="0"/>
              <a:t>– too time consuming or burdensome.</a:t>
            </a:r>
            <a:endParaRPr lang="it-IT" sz="2200" b="1" dirty="0"/>
          </a:p>
        </p:txBody>
      </p:sp>
    </p:spTree>
    <p:extLst>
      <p:ext uri="{BB962C8B-B14F-4D97-AF65-F5344CB8AC3E}">
        <p14:creationId xmlns:p14="http://schemas.microsoft.com/office/powerpoint/2010/main" val="212754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49274" y="518161"/>
            <a:ext cx="9580563" cy="1056640"/>
          </a:xfrm>
          <a:solidFill>
            <a:schemeClr val="bg1"/>
          </a:solidFill>
        </p:spPr>
        <p:txBody>
          <a:bodyPr/>
          <a:lstStyle/>
          <a:p>
            <a:r>
              <a:rPr lang="it-IT" sz="3000" b="1" dirty="0" err="1" smtClean="0">
                <a:solidFill>
                  <a:schemeClr val="accent2"/>
                </a:solidFill>
              </a:rPr>
              <a:t>Indicator</a:t>
            </a:r>
            <a:r>
              <a:rPr lang="it-IT" sz="3000" b="1" dirty="0" smtClean="0">
                <a:solidFill>
                  <a:schemeClr val="accent2"/>
                </a:solidFill>
              </a:rPr>
              <a:t> 4b. </a:t>
            </a:r>
            <a:r>
              <a:rPr lang="en-US" sz="3000" b="1" dirty="0"/>
              <a:t>Transparency of development </a:t>
            </a:r>
            <a:r>
              <a:rPr lang="en-US" sz="3000" b="1" dirty="0" smtClean="0"/>
              <a:t>cooperation </a:t>
            </a:r>
            <a:r>
              <a:rPr lang="en-US" sz="3000" b="1" dirty="0"/>
              <a:t>at country level</a:t>
            </a:r>
          </a:p>
        </p:txBody>
      </p:sp>
      <p:sp>
        <p:nvSpPr>
          <p:cNvPr id="3" name="Segnaposto contenuto 2"/>
          <p:cNvSpPr>
            <a:spLocks noGrp="1"/>
          </p:cNvSpPr>
          <p:nvPr>
            <p:ph sz="half" idx="1"/>
          </p:nvPr>
        </p:nvSpPr>
        <p:spPr>
          <a:xfrm>
            <a:off x="549272" y="4302219"/>
            <a:ext cx="4710293" cy="3152858"/>
          </a:xfrm>
        </p:spPr>
        <p:txBody>
          <a:bodyPr/>
          <a:lstStyle/>
          <a:p>
            <a:r>
              <a:rPr lang="en-US" sz="2200" dirty="0" smtClean="0"/>
              <a:t>Did </a:t>
            </a:r>
            <a:r>
              <a:rPr lang="en-US" sz="2200" dirty="0"/>
              <a:t>not address </a:t>
            </a:r>
            <a:r>
              <a:rPr lang="en-US" sz="2200" b="1" dirty="0"/>
              <a:t>whether the information was indeed flowing </a:t>
            </a:r>
            <a:r>
              <a:rPr lang="en-US" sz="2200" dirty="0"/>
              <a:t>to partner </a:t>
            </a:r>
            <a:r>
              <a:rPr lang="en-US" sz="2200" dirty="0" smtClean="0"/>
              <a:t>countries</a:t>
            </a:r>
          </a:p>
          <a:p>
            <a:r>
              <a:rPr lang="en-US" sz="2200" dirty="0" smtClean="0"/>
              <a:t>Both Busan and Nairobi agreements commit to the </a:t>
            </a:r>
            <a:r>
              <a:rPr lang="en-US" sz="2200" b="1" dirty="0" smtClean="0"/>
              <a:t>need to incorporate information by countries and make it publicly at country level </a:t>
            </a:r>
            <a:r>
              <a:rPr lang="en-US" sz="2200" dirty="0" smtClean="0"/>
              <a:t>(demand side)</a:t>
            </a:r>
            <a:endParaRPr lang="en-US" sz="2200" dirty="0"/>
          </a:p>
          <a:p>
            <a:pPr marL="0" indent="0">
              <a:buNone/>
            </a:pPr>
            <a:endParaRPr lang="it-IT" sz="2200" dirty="0"/>
          </a:p>
        </p:txBody>
      </p:sp>
      <p:sp>
        <p:nvSpPr>
          <p:cNvPr id="4" name="Segnaposto contenuto 3"/>
          <p:cNvSpPr>
            <a:spLocks noGrp="1"/>
          </p:cNvSpPr>
          <p:nvPr>
            <p:ph sz="half" idx="2"/>
          </p:nvPr>
        </p:nvSpPr>
        <p:spPr>
          <a:xfrm>
            <a:off x="5421311" y="4289367"/>
            <a:ext cx="4708525" cy="3165710"/>
          </a:xfrm>
        </p:spPr>
        <p:txBody>
          <a:bodyPr/>
          <a:lstStyle/>
          <a:p>
            <a:r>
              <a:rPr lang="en-US" sz="2200" dirty="0" smtClean="0"/>
              <a:t>At this stage, very simple measure of </a:t>
            </a:r>
            <a:r>
              <a:rPr lang="en-US" sz="2200" b="1" dirty="0"/>
              <a:t>extent to which </a:t>
            </a:r>
            <a:r>
              <a:rPr lang="en-US" sz="2200" b="1" dirty="0" err="1" smtClean="0"/>
              <a:t>dev’t</a:t>
            </a:r>
            <a:r>
              <a:rPr lang="en-US" sz="2200" b="1" dirty="0" smtClean="0"/>
              <a:t> cooperation info is being captured by </a:t>
            </a:r>
            <a:r>
              <a:rPr lang="en-US" sz="2200" b="1" dirty="0"/>
              <a:t>partner countries</a:t>
            </a:r>
            <a:r>
              <a:rPr lang="en-US" sz="2200" dirty="0"/>
              <a:t>’ information management </a:t>
            </a:r>
            <a:r>
              <a:rPr lang="en-US" sz="2200" dirty="0" smtClean="0"/>
              <a:t>systems</a:t>
            </a:r>
          </a:p>
          <a:p>
            <a:r>
              <a:rPr lang="en-US" sz="2200" dirty="0" smtClean="0"/>
              <a:t>And whether </a:t>
            </a:r>
            <a:r>
              <a:rPr lang="en-US" sz="2200" b="1" dirty="0"/>
              <a:t>those governments are in turn making it available to their </a:t>
            </a:r>
            <a:r>
              <a:rPr lang="en-US" sz="2200" b="1" dirty="0" smtClean="0"/>
              <a:t>citizens</a:t>
            </a:r>
          </a:p>
        </p:txBody>
      </p:sp>
      <p:sp>
        <p:nvSpPr>
          <p:cNvPr id="8" name="Titolo 1"/>
          <p:cNvSpPr txBox="1">
            <a:spLocks/>
          </p:cNvSpPr>
          <p:nvPr/>
        </p:nvSpPr>
        <p:spPr>
          <a:xfrm>
            <a:off x="549273" y="3749555"/>
            <a:ext cx="4632326" cy="434002"/>
          </a:xfrm>
          <a:prstGeom prst="rect">
            <a:avLst/>
          </a:prstGeom>
          <a:solidFill>
            <a:schemeClr val="accent2">
              <a:lumMod val="60000"/>
              <a:lumOff val="40000"/>
            </a:schemeClr>
          </a:solidFill>
        </p:spPr>
        <p:txBody>
          <a:bodyPr lIns="0" tIns="0" rIns="0" bIns="0"/>
          <a:lstStyle>
            <a:lvl1pPr algn="l" defTabSz="914400" rtl="0" eaLnBrk="1" latinLnBrk="0" hangingPunct="1">
              <a:lnSpc>
                <a:spcPct val="90000"/>
              </a:lnSpc>
              <a:spcBef>
                <a:spcPct val="0"/>
              </a:spcBef>
              <a:buNone/>
              <a:defRPr sz="4400" kern="1200">
                <a:solidFill>
                  <a:schemeClr val="tx1"/>
                </a:solidFill>
                <a:latin typeface="Arial" charset="0"/>
                <a:ea typeface="Arial" charset="0"/>
                <a:cs typeface="Arial" charset="0"/>
              </a:defRPr>
            </a:lvl1pPr>
          </a:lstStyle>
          <a:p>
            <a:pPr algn="ctr"/>
            <a:r>
              <a:rPr lang="it-IT" sz="2200" b="1" dirty="0" err="1" smtClean="0">
                <a:solidFill>
                  <a:schemeClr val="bg1"/>
                </a:solidFill>
              </a:rPr>
              <a:t>Shortcomings</a:t>
            </a:r>
            <a:endParaRPr lang="it-IT" sz="2200" b="1" dirty="0">
              <a:solidFill>
                <a:schemeClr val="bg1"/>
              </a:solidFill>
            </a:endParaRPr>
          </a:p>
        </p:txBody>
      </p:sp>
      <p:sp>
        <p:nvSpPr>
          <p:cNvPr id="9" name="Titolo 1"/>
          <p:cNvSpPr txBox="1">
            <a:spLocks/>
          </p:cNvSpPr>
          <p:nvPr/>
        </p:nvSpPr>
        <p:spPr>
          <a:xfrm>
            <a:off x="5516880" y="3749557"/>
            <a:ext cx="4775198" cy="434000"/>
          </a:xfrm>
          <a:prstGeom prst="rect">
            <a:avLst/>
          </a:prstGeom>
          <a:solidFill>
            <a:schemeClr val="accent6"/>
          </a:solidFill>
        </p:spPr>
        <p:txBody>
          <a:bodyPr lIns="0" tIns="0" rIns="0" bIns="0"/>
          <a:lstStyle>
            <a:lvl1pPr algn="l" defTabSz="914400" rtl="0" eaLnBrk="1" latinLnBrk="0" hangingPunct="1">
              <a:lnSpc>
                <a:spcPct val="90000"/>
              </a:lnSpc>
              <a:spcBef>
                <a:spcPct val="0"/>
              </a:spcBef>
              <a:buNone/>
              <a:defRPr sz="4400" kern="1200">
                <a:solidFill>
                  <a:schemeClr val="tx1"/>
                </a:solidFill>
                <a:latin typeface="Arial" charset="0"/>
                <a:ea typeface="Arial" charset="0"/>
                <a:cs typeface="Arial" charset="0"/>
              </a:defRPr>
            </a:lvl1pPr>
          </a:lstStyle>
          <a:p>
            <a:pPr algn="ctr"/>
            <a:r>
              <a:rPr lang="it-IT" sz="2200" b="1" dirty="0" err="1" smtClean="0">
                <a:solidFill>
                  <a:schemeClr val="bg1"/>
                </a:solidFill>
              </a:rPr>
              <a:t>Key</a:t>
            </a:r>
            <a:r>
              <a:rPr lang="it-IT" sz="2200" b="1" dirty="0" smtClean="0">
                <a:solidFill>
                  <a:schemeClr val="bg1"/>
                </a:solidFill>
              </a:rPr>
              <a:t> </a:t>
            </a:r>
            <a:r>
              <a:rPr lang="it-IT" sz="2200" b="1" dirty="0" err="1" smtClean="0">
                <a:solidFill>
                  <a:schemeClr val="bg1"/>
                </a:solidFill>
              </a:rPr>
              <a:t>proposed</a:t>
            </a:r>
            <a:r>
              <a:rPr lang="it-IT" sz="2200" b="1" dirty="0" smtClean="0">
                <a:solidFill>
                  <a:schemeClr val="bg1"/>
                </a:solidFill>
              </a:rPr>
              <a:t> </a:t>
            </a:r>
            <a:r>
              <a:rPr lang="it-IT" sz="2200" b="1" dirty="0" err="1" smtClean="0">
                <a:solidFill>
                  <a:schemeClr val="bg1"/>
                </a:solidFill>
              </a:rPr>
              <a:t>changes</a:t>
            </a:r>
            <a:endParaRPr lang="it-IT" sz="2200" b="1" dirty="0">
              <a:solidFill>
                <a:schemeClr val="bg1"/>
              </a:solidFill>
            </a:endParaRPr>
          </a:p>
        </p:txBody>
      </p:sp>
      <p:sp>
        <p:nvSpPr>
          <p:cNvPr id="11" name="Titolo 1"/>
          <p:cNvSpPr txBox="1">
            <a:spLocks/>
          </p:cNvSpPr>
          <p:nvPr/>
        </p:nvSpPr>
        <p:spPr>
          <a:xfrm>
            <a:off x="549274" y="1521758"/>
            <a:ext cx="9742804" cy="408642"/>
          </a:xfrm>
          <a:prstGeom prst="rect">
            <a:avLst/>
          </a:prstGeom>
          <a:solidFill>
            <a:schemeClr val="tx1">
              <a:lumMod val="65000"/>
              <a:lumOff val="35000"/>
            </a:schemeClr>
          </a:solidFill>
        </p:spPr>
        <p:txBody>
          <a:bodyPr lIns="0" tIns="0" rIns="0" bIns="0"/>
          <a:lstStyle>
            <a:lvl1pPr algn="l" defTabSz="914400" rtl="0" eaLnBrk="1" latinLnBrk="0" hangingPunct="1">
              <a:lnSpc>
                <a:spcPct val="90000"/>
              </a:lnSpc>
              <a:spcBef>
                <a:spcPct val="0"/>
              </a:spcBef>
              <a:buNone/>
              <a:defRPr sz="4400" kern="1200">
                <a:solidFill>
                  <a:schemeClr val="tx1"/>
                </a:solidFill>
                <a:latin typeface="Arial" charset="0"/>
                <a:ea typeface="Arial" charset="0"/>
                <a:cs typeface="Arial" charset="0"/>
              </a:defRPr>
            </a:lvl1pPr>
          </a:lstStyle>
          <a:p>
            <a:pPr algn="ctr"/>
            <a:r>
              <a:rPr lang="it-IT" sz="2200" b="1" dirty="0" err="1" smtClean="0">
                <a:solidFill>
                  <a:schemeClr val="bg1"/>
                </a:solidFill>
              </a:rPr>
              <a:t>Original</a:t>
            </a:r>
            <a:r>
              <a:rPr lang="it-IT" sz="2200" b="1" dirty="0" smtClean="0">
                <a:solidFill>
                  <a:schemeClr val="bg1"/>
                </a:solidFill>
              </a:rPr>
              <a:t> </a:t>
            </a:r>
            <a:r>
              <a:rPr lang="it-IT" sz="2200" b="1" dirty="0" err="1" smtClean="0">
                <a:solidFill>
                  <a:schemeClr val="bg1"/>
                </a:solidFill>
              </a:rPr>
              <a:t>methodology</a:t>
            </a:r>
            <a:endParaRPr lang="it-IT" sz="2200" b="1" dirty="0">
              <a:solidFill>
                <a:schemeClr val="bg1"/>
              </a:solidFill>
            </a:endParaRPr>
          </a:p>
        </p:txBody>
      </p:sp>
      <p:sp>
        <p:nvSpPr>
          <p:cNvPr id="12" name="Segnaposto contenuto 2"/>
          <p:cNvSpPr txBox="1">
            <a:spLocks/>
          </p:cNvSpPr>
          <p:nvPr/>
        </p:nvSpPr>
        <p:spPr>
          <a:xfrm>
            <a:off x="549274" y="2089702"/>
            <a:ext cx="9742804" cy="1385018"/>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2200" dirty="0" smtClean="0"/>
              <a:t>Looked </a:t>
            </a:r>
            <a:r>
              <a:rPr lang="en-US" sz="2200" dirty="0"/>
              <a:t>at whether </a:t>
            </a:r>
            <a:r>
              <a:rPr lang="en-US" sz="2200" b="1" dirty="0"/>
              <a:t>information had been made available at global level in online </a:t>
            </a:r>
            <a:r>
              <a:rPr lang="en-US" sz="2200" b="1" dirty="0" smtClean="0"/>
              <a:t>platforms</a:t>
            </a:r>
            <a:r>
              <a:rPr lang="en-US" sz="2200" dirty="0" smtClean="0"/>
              <a:t> (i.e. OECD </a:t>
            </a:r>
            <a:r>
              <a:rPr lang="en-US" sz="2200" dirty="0"/>
              <a:t>and </a:t>
            </a:r>
            <a:r>
              <a:rPr lang="en-US" sz="2200" dirty="0" smtClean="0"/>
              <a:t>IATI), following </a:t>
            </a:r>
            <a:r>
              <a:rPr lang="en-US" sz="2200" b="1" dirty="0" smtClean="0"/>
              <a:t>good standards </a:t>
            </a:r>
            <a:r>
              <a:rPr lang="en-US" sz="2200" dirty="0" smtClean="0"/>
              <a:t>(timeliness, comprehensiveness, </a:t>
            </a:r>
            <a:r>
              <a:rPr lang="en-US" sz="2200" dirty="0" err="1" smtClean="0"/>
              <a:t>etc</a:t>
            </a:r>
            <a:r>
              <a:rPr lang="en-US" sz="2200" dirty="0" smtClean="0"/>
              <a:t>) </a:t>
            </a:r>
          </a:p>
          <a:p>
            <a:r>
              <a:rPr lang="en-US" sz="2200" dirty="0"/>
              <a:t>Addressed this commitment from a </a:t>
            </a:r>
            <a:r>
              <a:rPr lang="en-US" sz="2200" b="1" dirty="0"/>
              <a:t>supply-side perspective </a:t>
            </a:r>
            <a:r>
              <a:rPr lang="en-US" sz="2200" dirty="0"/>
              <a:t>(availability</a:t>
            </a:r>
            <a:r>
              <a:rPr lang="en-US" sz="2200" dirty="0" smtClean="0"/>
              <a:t>)</a:t>
            </a:r>
            <a:endParaRPr lang="en-US" sz="2200" dirty="0"/>
          </a:p>
        </p:txBody>
      </p:sp>
    </p:spTree>
    <p:extLst>
      <p:ext uri="{BB962C8B-B14F-4D97-AF65-F5344CB8AC3E}">
        <p14:creationId xmlns:p14="http://schemas.microsoft.com/office/powerpoint/2010/main" val="159085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49274" y="518161"/>
            <a:ext cx="9580563" cy="1056640"/>
          </a:xfrm>
          <a:solidFill>
            <a:schemeClr val="bg1"/>
          </a:solidFill>
        </p:spPr>
        <p:txBody>
          <a:bodyPr/>
          <a:lstStyle/>
          <a:p>
            <a:r>
              <a:rPr lang="it-IT" sz="3000" b="1" dirty="0" err="1">
                <a:solidFill>
                  <a:schemeClr val="accent2"/>
                </a:solidFill>
              </a:rPr>
              <a:t>Indicator</a:t>
            </a:r>
            <a:r>
              <a:rPr lang="it-IT" sz="3000" b="1" dirty="0">
                <a:solidFill>
                  <a:schemeClr val="accent2"/>
                </a:solidFill>
              </a:rPr>
              <a:t> 4b. </a:t>
            </a:r>
            <a:r>
              <a:rPr lang="en-US" sz="3000" b="1" dirty="0"/>
              <a:t>Transparency of development </a:t>
            </a:r>
            <a:r>
              <a:rPr lang="en-US" sz="3000" b="1" dirty="0" smtClean="0"/>
              <a:t>cooperation </a:t>
            </a:r>
            <a:r>
              <a:rPr lang="en-US" sz="3000" b="1" dirty="0"/>
              <a:t>at country level</a:t>
            </a:r>
            <a:endParaRPr lang="it-IT" sz="3000" b="1" dirty="0"/>
          </a:p>
        </p:txBody>
      </p:sp>
      <p:sp>
        <p:nvSpPr>
          <p:cNvPr id="4" name="Segnaposto contenuto 3"/>
          <p:cNvSpPr>
            <a:spLocks noGrp="1"/>
          </p:cNvSpPr>
          <p:nvPr>
            <p:ph sz="half" idx="2"/>
          </p:nvPr>
        </p:nvSpPr>
        <p:spPr>
          <a:xfrm>
            <a:off x="5577988" y="2162275"/>
            <a:ext cx="4551849" cy="3165710"/>
          </a:xfrm>
        </p:spPr>
        <p:txBody>
          <a:bodyPr/>
          <a:lstStyle/>
          <a:p>
            <a:r>
              <a:rPr lang="en-US" sz="2200" dirty="0" smtClean="0"/>
              <a:t>Helps reflect </a:t>
            </a:r>
            <a:r>
              <a:rPr lang="en-US" sz="2200" b="1" dirty="0" smtClean="0"/>
              <a:t>recent commitments on transparency of development co-operation information </a:t>
            </a:r>
            <a:r>
              <a:rPr lang="en-US" sz="2200" dirty="0" smtClean="0"/>
              <a:t>at country level using a simple method;</a:t>
            </a:r>
          </a:p>
          <a:p>
            <a:r>
              <a:rPr lang="en-US" sz="2200" dirty="0" smtClean="0"/>
              <a:t>Helps provide the </a:t>
            </a:r>
            <a:r>
              <a:rPr lang="en-US" sz="2200" b="1" dirty="0" smtClean="0"/>
              <a:t>complete picture</a:t>
            </a:r>
            <a:r>
              <a:rPr lang="en-US" sz="2200" dirty="0" smtClean="0"/>
              <a:t> of how information on development cooperation is progressively being made public with higher standards (indicator 4a), and it is progressively flowing more and more to beneficiary countries and its citizens (indicator 4b).</a:t>
            </a:r>
          </a:p>
          <a:p>
            <a:endParaRPr lang="en-US" sz="2200" dirty="0" smtClean="0"/>
          </a:p>
          <a:p>
            <a:endParaRPr lang="en-US" sz="2200" dirty="0" smtClean="0"/>
          </a:p>
          <a:p>
            <a:endParaRPr lang="it-IT" sz="2200" b="1" dirty="0"/>
          </a:p>
        </p:txBody>
      </p:sp>
      <p:sp>
        <p:nvSpPr>
          <p:cNvPr id="8" name="Titolo 1"/>
          <p:cNvSpPr txBox="1">
            <a:spLocks/>
          </p:cNvSpPr>
          <p:nvPr/>
        </p:nvSpPr>
        <p:spPr>
          <a:xfrm>
            <a:off x="483236" y="1528680"/>
            <a:ext cx="4708954" cy="477402"/>
          </a:xfrm>
          <a:prstGeom prst="rect">
            <a:avLst/>
          </a:prstGeom>
          <a:solidFill>
            <a:schemeClr val="accent6">
              <a:lumMod val="60000"/>
              <a:lumOff val="40000"/>
            </a:schemeClr>
          </a:solidFill>
        </p:spPr>
        <p:txBody>
          <a:bodyPr lIns="0" tIns="0" rIns="0" bIns="0" anchor="ctr"/>
          <a:lstStyle>
            <a:lvl1pPr algn="l" defTabSz="914400" rtl="0" eaLnBrk="1" latinLnBrk="0" hangingPunct="1">
              <a:lnSpc>
                <a:spcPct val="90000"/>
              </a:lnSpc>
              <a:spcBef>
                <a:spcPct val="0"/>
              </a:spcBef>
              <a:buNone/>
              <a:defRPr sz="4400" kern="1200">
                <a:solidFill>
                  <a:schemeClr val="tx1"/>
                </a:solidFill>
                <a:latin typeface="Arial" charset="0"/>
                <a:ea typeface="Arial" charset="0"/>
                <a:cs typeface="Arial" charset="0"/>
              </a:defRPr>
            </a:lvl1pPr>
          </a:lstStyle>
          <a:p>
            <a:pPr algn="ctr"/>
            <a:r>
              <a:rPr lang="it-IT" sz="2200" b="1" dirty="0" smtClean="0">
                <a:solidFill>
                  <a:schemeClr val="bg1"/>
                </a:solidFill>
              </a:rPr>
              <a:t>Simple reporting </a:t>
            </a:r>
            <a:r>
              <a:rPr lang="it-IT" sz="2200" b="1" dirty="0" err="1" smtClean="0">
                <a:solidFill>
                  <a:schemeClr val="bg1"/>
                </a:solidFill>
              </a:rPr>
              <a:t>method</a:t>
            </a:r>
            <a:endParaRPr lang="it-IT" sz="2200" b="1" dirty="0">
              <a:solidFill>
                <a:schemeClr val="bg1"/>
              </a:solidFill>
            </a:endParaRPr>
          </a:p>
        </p:txBody>
      </p:sp>
      <p:sp>
        <p:nvSpPr>
          <p:cNvPr id="9" name="Titolo 1"/>
          <p:cNvSpPr txBox="1">
            <a:spLocks/>
          </p:cNvSpPr>
          <p:nvPr/>
        </p:nvSpPr>
        <p:spPr>
          <a:xfrm>
            <a:off x="5577988" y="1518228"/>
            <a:ext cx="4551849" cy="434000"/>
          </a:xfrm>
          <a:prstGeom prst="rect">
            <a:avLst/>
          </a:prstGeom>
          <a:solidFill>
            <a:schemeClr val="accent5">
              <a:lumMod val="75000"/>
            </a:schemeClr>
          </a:solidFill>
        </p:spPr>
        <p:txBody>
          <a:bodyPr lIns="0" tIns="0" rIns="0" bIns="0" anchor="ctr"/>
          <a:lstStyle>
            <a:lvl1pPr algn="l" defTabSz="914400" rtl="0" eaLnBrk="1" latinLnBrk="0" hangingPunct="1">
              <a:lnSpc>
                <a:spcPct val="90000"/>
              </a:lnSpc>
              <a:spcBef>
                <a:spcPct val="0"/>
              </a:spcBef>
              <a:buNone/>
              <a:defRPr sz="4400" kern="1200">
                <a:solidFill>
                  <a:schemeClr val="tx1"/>
                </a:solidFill>
                <a:latin typeface="Arial" charset="0"/>
                <a:ea typeface="Arial" charset="0"/>
                <a:cs typeface="Arial" charset="0"/>
              </a:defRPr>
            </a:lvl1pPr>
          </a:lstStyle>
          <a:p>
            <a:pPr algn="ctr"/>
            <a:r>
              <a:rPr lang="it-IT" sz="2200" b="1" dirty="0" err="1" smtClean="0">
                <a:solidFill>
                  <a:schemeClr val="bg1"/>
                </a:solidFill>
              </a:rPr>
              <a:t>Adding</a:t>
            </a:r>
            <a:r>
              <a:rPr lang="it-IT" sz="2200" b="1" dirty="0" smtClean="0">
                <a:solidFill>
                  <a:schemeClr val="bg1"/>
                </a:solidFill>
              </a:rPr>
              <a:t> </a:t>
            </a:r>
            <a:r>
              <a:rPr lang="it-IT" sz="2200" b="1" dirty="0" err="1" smtClean="0">
                <a:solidFill>
                  <a:schemeClr val="bg1"/>
                </a:solidFill>
              </a:rPr>
              <a:t>value</a:t>
            </a:r>
            <a:endParaRPr lang="it-IT" sz="2200" b="1" dirty="0">
              <a:solidFill>
                <a:schemeClr val="bg1"/>
              </a:solidFill>
            </a:endParaRPr>
          </a:p>
        </p:txBody>
      </p:sp>
      <p:sp>
        <p:nvSpPr>
          <p:cNvPr id="13" name="Segnaposto contenuto 3"/>
          <p:cNvSpPr>
            <a:spLocks noGrp="1"/>
          </p:cNvSpPr>
          <p:nvPr>
            <p:ph sz="half" idx="2"/>
          </p:nvPr>
        </p:nvSpPr>
        <p:spPr>
          <a:xfrm>
            <a:off x="415924" y="2067629"/>
            <a:ext cx="4827491" cy="5105461"/>
          </a:xfrm>
        </p:spPr>
        <p:txBody>
          <a:bodyPr/>
          <a:lstStyle/>
          <a:p>
            <a:r>
              <a:rPr lang="en-US" sz="2200" dirty="0" smtClean="0"/>
              <a:t>To complement indicator 4 on global-level transparency of development cooperation, a very </a:t>
            </a:r>
            <a:r>
              <a:rPr lang="en-US" sz="2200" b="1" dirty="0" smtClean="0"/>
              <a:t>simple reporting approach</a:t>
            </a:r>
            <a:r>
              <a:rPr lang="en-US" sz="2200" dirty="0" smtClean="0"/>
              <a:t>:</a:t>
            </a:r>
          </a:p>
          <a:p>
            <a:pPr lvl="1"/>
            <a:r>
              <a:rPr lang="en-US" sz="2200" dirty="0" smtClean="0"/>
              <a:t>% of providers that report in (any available) government information management system(s)</a:t>
            </a:r>
          </a:p>
          <a:p>
            <a:pPr lvl="1"/>
            <a:r>
              <a:rPr lang="en-US" sz="2200" dirty="0" smtClean="0"/>
              <a:t>And whether those systems are publicly available to citizens;</a:t>
            </a:r>
          </a:p>
          <a:p>
            <a:r>
              <a:rPr lang="en-US" sz="2200" dirty="0" smtClean="0"/>
              <a:t>For simplicity, </a:t>
            </a:r>
            <a:r>
              <a:rPr lang="en-US" sz="2200" b="1" dirty="0" smtClean="0"/>
              <a:t>only verifying whether information is being reported</a:t>
            </a:r>
            <a:r>
              <a:rPr lang="en-US" sz="2200" dirty="0"/>
              <a:t> </a:t>
            </a:r>
            <a:r>
              <a:rPr lang="en-US" sz="2200" dirty="0" smtClean="0"/>
              <a:t>– no measurement at this stage of comprehensiveness, quality, due to severe complexity</a:t>
            </a:r>
            <a:endParaRPr lang="it-IT" sz="2200" dirty="0"/>
          </a:p>
        </p:txBody>
      </p:sp>
    </p:spTree>
    <p:extLst>
      <p:ext uri="{BB962C8B-B14F-4D97-AF65-F5344CB8AC3E}">
        <p14:creationId xmlns:p14="http://schemas.microsoft.com/office/powerpoint/2010/main" val="26550746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49274" y="518161"/>
            <a:ext cx="9844792" cy="1056640"/>
          </a:xfrm>
          <a:solidFill>
            <a:schemeClr val="bg1"/>
          </a:solidFill>
        </p:spPr>
        <p:txBody>
          <a:bodyPr/>
          <a:lstStyle/>
          <a:p>
            <a:r>
              <a:rPr lang="it-IT" sz="3000" b="1" dirty="0" err="1" smtClean="0">
                <a:solidFill>
                  <a:schemeClr val="accent2"/>
                </a:solidFill>
              </a:rPr>
              <a:t>Indicator</a:t>
            </a:r>
            <a:r>
              <a:rPr lang="it-IT" sz="3000" b="1" dirty="0" smtClean="0">
                <a:solidFill>
                  <a:schemeClr val="accent2"/>
                </a:solidFill>
              </a:rPr>
              <a:t> 7. </a:t>
            </a:r>
            <a:r>
              <a:rPr lang="en-US" sz="3000" b="1" dirty="0" smtClean="0"/>
              <a:t>Inclusive</a:t>
            </a:r>
            <a:r>
              <a:rPr lang="en-US" sz="3000" b="1" dirty="0"/>
              <a:t>, transparent mutual assessment reviews are in place</a:t>
            </a:r>
          </a:p>
        </p:txBody>
      </p:sp>
      <p:sp>
        <p:nvSpPr>
          <p:cNvPr id="3" name="Segnaposto contenuto 2"/>
          <p:cNvSpPr>
            <a:spLocks noGrp="1"/>
          </p:cNvSpPr>
          <p:nvPr>
            <p:ph sz="half" idx="1"/>
          </p:nvPr>
        </p:nvSpPr>
        <p:spPr>
          <a:xfrm>
            <a:off x="549273" y="4270923"/>
            <a:ext cx="5481136" cy="3152858"/>
          </a:xfrm>
        </p:spPr>
        <p:txBody>
          <a:bodyPr/>
          <a:lstStyle/>
          <a:p>
            <a:r>
              <a:rPr lang="en-US" sz="2200" dirty="0"/>
              <a:t>S</a:t>
            </a:r>
            <a:r>
              <a:rPr lang="en-US" sz="2200" dirty="0" smtClean="0"/>
              <a:t>hifting </a:t>
            </a:r>
            <a:r>
              <a:rPr lang="en-US" sz="2200" dirty="0"/>
              <a:t>development </a:t>
            </a:r>
            <a:r>
              <a:rPr lang="en-US" sz="2200" dirty="0" smtClean="0"/>
              <a:t>cooperation landscape </a:t>
            </a:r>
            <a:r>
              <a:rPr lang="en-US" sz="2200" b="1" dirty="0" smtClean="0"/>
              <a:t>not reflected</a:t>
            </a:r>
            <a:r>
              <a:rPr lang="en-US" sz="2200" dirty="0" smtClean="0"/>
              <a:t>:</a:t>
            </a:r>
          </a:p>
          <a:p>
            <a:pPr marL="682625" lvl="1" indent="-457200">
              <a:buFont typeface="+mj-lt"/>
              <a:buAutoNum type="alphaLcPeriod"/>
            </a:pPr>
            <a:r>
              <a:rPr lang="en-US" sz="2200" dirty="0" smtClean="0"/>
              <a:t>Increase </a:t>
            </a:r>
            <a:r>
              <a:rPr lang="en-US" sz="2200" dirty="0"/>
              <a:t>in </a:t>
            </a:r>
            <a:r>
              <a:rPr lang="en-US" sz="2200" b="1" dirty="0" smtClean="0"/>
              <a:t>development actors</a:t>
            </a:r>
          </a:p>
          <a:p>
            <a:pPr marL="682625" lvl="1" indent="-457200">
              <a:buFont typeface="+mj-lt"/>
              <a:buAutoNum type="alphaLcPeriod"/>
            </a:pPr>
            <a:r>
              <a:rPr lang="en-US" sz="2200" dirty="0" smtClean="0"/>
              <a:t>Increase in engagement </a:t>
            </a:r>
            <a:r>
              <a:rPr lang="en-US" sz="2200" b="1" dirty="0" smtClean="0"/>
              <a:t>modalities</a:t>
            </a:r>
          </a:p>
          <a:p>
            <a:pPr marL="682625" lvl="1" indent="-457200">
              <a:buFont typeface="+mj-lt"/>
              <a:buAutoNum type="alphaLcPeriod"/>
            </a:pPr>
            <a:r>
              <a:rPr lang="en-US" sz="2200" dirty="0" smtClean="0"/>
              <a:t>Calls to move </a:t>
            </a:r>
            <a:r>
              <a:rPr lang="en-US" sz="2200" b="1" dirty="0" smtClean="0"/>
              <a:t>from</a:t>
            </a:r>
            <a:r>
              <a:rPr lang="en-US" sz="2200" dirty="0" smtClean="0"/>
              <a:t> </a:t>
            </a:r>
            <a:r>
              <a:rPr lang="en-US" sz="2200" b="1" dirty="0" smtClean="0"/>
              <a:t>mutual to ‘collective’ accountability</a:t>
            </a:r>
          </a:p>
          <a:p>
            <a:pPr marL="225425" lvl="1" indent="0">
              <a:buNone/>
            </a:pPr>
            <a:r>
              <a:rPr lang="en-US" sz="2200" dirty="0" smtClean="0"/>
              <a:t>Need </a:t>
            </a:r>
            <a:r>
              <a:rPr lang="en-US" sz="2200" dirty="0"/>
              <a:t>to reflect </a:t>
            </a:r>
            <a:r>
              <a:rPr lang="en-US" sz="2200" b="1" dirty="0"/>
              <a:t>the extent to</a:t>
            </a:r>
            <a:r>
              <a:rPr lang="en-US" sz="2200" dirty="0"/>
              <a:t> which all actors and development efforts are part of </a:t>
            </a:r>
            <a:r>
              <a:rPr lang="en-US" sz="2200" dirty="0" smtClean="0"/>
              <a:t>these mutual accountability </a:t>
            </a:r>
            <a:r>
              <a:rPr lang="en-US" sz="2200" dirty="0"/>
              <a:t>processes</a:t>
            </a:r>
          </a:p>
          <a:p>
            <a:pPr marL="0" indent="0">
              <a:buNone/>
            </a:pPr>
            <a:endParaRPr lang="it-IT" sz="2200" dirty="0"/>
          </a:p>
        </p:txBody>
      </p:sp>
      <p:sp>
        <p:nvSpPr>
          <p:cNvPr id="4" name="Segnaposto contenuto 3"/>
          <p:cNvSpPr>
            <a:spLocks noGrp="1"/>
          </p:cNvSpPr>
          <p:nvPr>
            <p:ph sz="half" idx="2"/>
          </p:nvPr>
        </p:nvSpPr>
        <p:spPr>
          <a:xfrm>
            <a:off x="6215606" y="4258071"/>
            <a:ext cx="4178460" cy="3165710"/>
          </a:xfrm>
        </p:spPr>
        <p:txBody>
          <a:bodyPr/>
          <a:lstStyle/>
          <a:p>
            <a:r>
              <a:rPr lang="en-US" sz="2200" dirty="0" smtClean="0"/>
              <a:t>Keep the five criteria, but updated </a:t>
            </a:r>
            <a:r>
              <a:rPr lang="en-US" sz="2200" b="1" dirty="0" smtClean="0"/>
              <a:t>interpretation of the criteria</a:t>
            </a:r>
            <a:r>
              <a:rPr lang="en-US" sz="2200" dirty="0" smtClean="0"/>
              <a:t> - now address listed shortcomings</a:t>
            </a:r>
          </a:p>
          <a:p>
            <a:r>
              <a:rPr lang="en-US" sz="2200" b="1" dirty="0" smtClean="0"/>
              <a:t>More </a:t>
            </a:r>
            <a:r>
              <a:rPr lang="en-US" sz="2200" b="1" dirty="0"/>
              <a:t>granularity </a:t>
            </a:r>
            <a:r>
              <a:rPr lang="en-US" sz="2200" dirty="0"/>
              <a:t>on the quality of </a:t>
            </a:r>
            <a:r>
              <a:rPr lang="en-US" sz="2200" dirty="0" smtClean="0"/>
              <a:t>the above elements</a:t>
            </a:r>
          </a:p>
          <a:p>
            <a:pPr marL="0" indent="0">
              <a:buNone/>
            </a:pPr>
            <a:endParaRPr lang="en-US" sz="2200" dirty="0"/>
          </a:p>
        </p:txBody>
      </p:sp>
      <p:sp>
        <p:nvSpPr>
          <p:cNvPr id="8" name="Titolo 1"/>
          <p:cNvSpPr txBox="1">
            <a:spLocks/>
          </p:cNvSpPr>
          <p:nvPr/>
        </p:nvSpPr>
        <p:spPr>
          <a:xfrm>
            <a:off x="549272" y="3752984"/>
            <a:ext cx="5481137" cy="434002"/>
          </a:xfrm>
          <a:prstGeom prst="rect">
            <a:avLst/>
          </a:prstGeom>
          <a:solidFill>
            <a:schemeClr val="accent2">
              <a:lumMod val="60000"/>
              <a:lumOff val="40000"/>
            </a:schemeClr>
          </a:solidFill>
        </p:spPr>
        <p:txBody>
          <a:bodyPr lIns="0" tIns="0" rIns="0" bIns="0"/>
          <a:lstStyle>
            <a:lvl1pPr algn="l" defTabSz="914400" rtl="0" eaLnBrk="1" latinLnBrk="0" hangingPunct="1">
              <a:lnSpc>
                <a:spcPct val="90000"/>
              </a:lnSpc>
              <a:spcBef>
                <a:spcPct val="0"/>
              </a:spcBef>
              <a:buNone/>
              <a:defRPr sz="4400" kern="1200">
                <a:solidFill>
                  <a:schemeClr val="tx1"/>
                </a:solidFill>
                <a:latin typeface="Arial" charset="0"/>
                <a:ea typeface="Arial" charset="0"/>
                <a:cs typeface="Arial" charset="0"/>
              </a:defRPr>
            </a:lvl1pPr>
          </a:lstStyle>
          <a:p>
            <a:pPr algn="ctr"/>
            <a:r>
              <a:rPr lang="it-IT" sz="2200" b="1" dirty="0" err="1" smtClean="0">
                <a:solidFill>
                  <a:schemeClr val="bg1"/>
                </a:solidFill>
              </a:rPr>
              <a:t>Shortcomings</a:t>
            </a:r>
            <a:endParaRPr lang="it-IT" sz="2200" b="1" dirty="0">
              <a:solidFill>
                <a:schemeClr val="bg1"/>
              </a:solidFill>
            </a:endParaRPr>
          </a:p>
        </p:txBody>
      </p:sp>
      <p:sp>
        <p:nvSpPr>
          <p:cNvPr id="9" name="Titolo 1"/>
          <p:cNvSpPr txBox="1">
            <a:spLocks/>
          </p:cNvSpPr>
          <p:nvPr/>
        </p:nvSpPr>
        <p:spPr>
          <a:xfrm>
            <a:off x="6215606" y="3752986"/>
            <a:ext cx="4076472" cy="434000"/>
          </a:xfrm>
          <a:prstGeom prst="rect">
            <a:avLst/>
          </a:prstGeom>
          <a:solidFill>
            <a:schemeClr val="accent6"/>
          </a:solidFill>
        </p:spPr>
        <p:txBody>
          <a:bodyPr lIns="0" tIns="0" rIns="0" bIns="0"/>
          <a:lstStyle>
            <a:lvl1pPr algn="l" defTabSz="914400" rtl="0" eaLnBrk="1" latinLnBrk="0" hangingPunct="1">
              <a:lnSpc>
                <a:spcPct val="90000"/>
              </a:lnSpc>
              <a:spcBef>
                <a:spcPct val="0"/>
              </a:spcBef>
              <a:buNone/>
              <a:defRPr sz="4400" kern="1200">
                <a:solidFill>
                  <a:schemeClr val="tx1"/>
                </a:solidFill>
                <a:latin typeface="Arial" charset="0"/>
                <a:ea typeface="Arial" charset="0"/>
                <a:cs typeface="Arial" charset="0"/>
              </a:defRPr>
            </a:lvl1pPr>
          </a:lstStyle>
          <a:p>
            <a:pPr algn="ctr"/>
            <a:r>
              <a:rPr lang="it-IT" sz="2200" b="1" dirty="0" err="1" smtClean="0">
                <a:solidFill>
                  <a:schemeClr val="bg1"/>
                </a:solidFill>
              </a:rPr>
              <a:t>Key</a:t>
            </a:r>
            <a:r>
              <a:rPr lang="it-IT" sz="2200" b="1" dirty="0" smtClean="0">
                <a:solidFill>
                  <a:schemeClr val="bg1"/>
                </a:solidFill>
              </a:rPr>
              <a:t> </a:t>
            </a:r>
            <a:r>
              <a:rPr lang="it-IT" sz="2200" b="1" dirty="0" err="1" smtClean="0">
                <a:solidFill>
                  <a:schemeClr val="bg1"/>
                </a:solidFill>
              </a:rPr>
              <a:t>proposed</a:t>
            </a:r>
            <a:r>
              <a:rPr lang="it-IT" sz="2200" b="1" dirty="0" smtClean="0">
                <a:solidFill>
                  <a:schemeClr val="bg1"/>
                </a:solidFill>
              </a:rPr>
              <a:t> </a:t>
            </a:r>
            <a:r>
              <a:rPr lang="it-IT" sz="2200" b="1" dirty="0" err="1" smtClean="0">
                <a:solidFill>
                  <a:schemeClr val="bg1"/>
                </a:solidFill>
              </a:rPr>
              <a:t>changes</a:t>
            </a:r>
            <a:endParaRPr lang="it-IT" sz="2200" b="1" dirty="0">
              <a:solidFill>
                <a:schemeClr val="bg1"/>
              </a:solidFill>
            </a:endParaRPr>
          </a:p>
        </p:txBody>
      </p:sp>
      <p:sp>
        <p:nvSpPr>
          <p:cNvPr id="11" name="Titolo 1"/>
          <p:cNvSpPr txBox="1">
            <a:spLocks/>
          </p:cNvSpPr>
          <p:nvPr/>
        </p:nvSpPr>
        <p:spPr>
          <a:xfrm>
            <a:off x="549274" y="1521758"/>
            <a:ext cx="9742804" cy="408642"/>
          </a:xfrm>
          <a:prstGeom prst="rect">
            <a:avLst/>
          </a:prstGeom>
          <a:solidFill>
            <a:schemeClr val="tx1">
              <a:lumMod val="65000"/>
              <a:lumOff val="35000"/>
            </a:schemeClr>
          </a:solidFill>
        </p:spPr>
        <p:txBody>
          <a:bodyPr lIns="0" tIns="0" rIns="0" bIns="0"/>
          <a:lstStyle>
            <a:lvl1pPr algn="l" defTabSz="914400" rtl="0" eaLnBrk="1" latinLnBrk="0" hangingPunct="1">
              <a:lnSpc>
                <a:spcPct val="90000"/>
              </a:lnSpc>
              <a:spcBef>
                <a:spcPct val="0"/>
              </a:spcBef>
              <a:buNone/>
              <a:defRPr sz="4400" kern="1200">
                <a:solidFill>
                  <a:schemeClr val="tx1"/>
                </a:solidFill>
                <a:latin typeface="Arial" charset="0"/>
                <a:ea typeface="Arial" charset="0"/>
                <a:cs typeface="Arial" charset="0"/>
              </a:defRPr>
            </a:lvl1pPr>
          </a:lstStyle>
          <a:p>
            <a:pPr algn="ctr"/>
            <a:r>
              <a:rPr lang="it-IT" sz="2200" b="1" dirty="0" err="1" smtClean="0">
                <a:solidFill>
                  <a:schemeClr val="bg1"/>
                </a:solidFill>
              </a:rPr>
              <a:t>Original</a:t>
            </a:r>
            <a:r>
              <a:rPr lang="it-IT" sz="2200" b="1" dirty="0" smtClean="0">
                <a:solidFill>
                  <a:schemeClr val="bg1"/>
                </a:solidFill>
              </a:rPr>
              <a:t> </a:t>
            </a:r>
            <a:r>
              <a:rPr lang="it-IT" sz="2200" b="1" dirty="0" err="1" smtClean="0">
                <a:solidFill>
                  <a:schemeClr val="bg1"/>
                </a:solidFill>
              </a:rPr>
              <a:t>methodology</a:t>
            </a:r>
            <a:endParaRPr lang="it-IT" sz="2200" b="1" dirty="0">
              <a:solidFill>
                <a:schemeClr val="bg1"/>
              </a:solidFill>
            </a:endParaRPr>
          </a:p>
        </p:txBody>
      </p:sp>
      <p:sp>
        <p:nvSpPr>
          <p:cNvPr id="12" name="Segnaposto contenuto 2"/>
          <p:cNvSpPr txBox="1">
            <a:spLocks/>
          </p:cNvSpPr>
          <p:nvPr/>
        </p:nvSpPr>
        <p:spPr>
          <a:xfrm>
            <a:off x="549274" y="2089701"/>
            <a:ext cx="9742804" cy="1489497"/>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2200" dirty="0"/>
              <a:t>A</a:t>
            </a:r>
            <a:r>
              <a:rPr lang="en-US" sz="2200" dirty="0" smtClean="0"/>
              <a:t>ssessed </a:t>
            </a:r>
            <a:r>
              <a:rPr lang="en-US" sz="2200" b="1" dirty="0"/>
              <a:t>whether </a:t>
            </a:r>
            <a:r>
              <a:rPr lang="en-US" sz="2200" b="1" dirty="0" smtClean="0"/>
              <a:t>joint assessments around development cooperation </a:t>
            </a:r>
            <a:r>
              <a:rPr lang="en-US" sz="2200" dirty="0"/>
              <a:t>were </a:t>
            </a:r>
            <a:r>
              <a:rPr lang="en-US" sz="2200" dirty="0" smtClean="0"/>
              <a:t>conducted at country level. </a:t>
            </a:r>
          </a:p>
          <a:p>
            <a:r>
              <a:rPr lang="en-US" sz="2200" b="1" dirty="0"/>
              <a:t>5 </a:t>
            </a:r>
            <a:r>
              <a:rPr lang="en-US" sz="2200" b="1" dirty="0" smtClean="0"/>
              <a:t>criteria, </a:t>
            </a:r>
            <a:r>
              <a:rPr lang="en-US" sz="2200" b="1" dirty="0"/>
              <a:t>using  binary (yes-no) </a:t>
            </a:r>
            <a:r>
              <a:rPr lang="en-US" sz="2200" b="1" dirty="0" smtClean="0"/>
              <a:t>questions</a:t>
            </a:r>
            <a:r>
              <a:rPr lang="en-US" sz="2200" dirty="0" smtClean="0"/>
              <a:t>:  (</a:t>
            </a:r>
            <a:r>
              <a:rPr lang="en-US" sz="2200" dirty="0" err="1" smtClean="0"/>
              <a:t>i</a:t>
            </a:r>
            <a:r>
              <a:rPr lang="en-US" sz="2200" dirty="0" smtClean="0"/>
              <a:t>) aid policy, (ii) country-level targets, (iii) regular reviews, (iv) inclusiveness, (v) transparency</a:t>
            </a:r>
            <a:endParaRPr lang="en-US" sz="2200" dirty="0"/>
          </a:p>
        </p:txBody>
      </p:sp>
    </p:spTree>
    <p:extLst>
      <p:ext uri="{BB962C8B-B14F-4D97-AF65-F5344CB8AC3E}">
        <p14:creationId xmlns:p14="http://schemas.microsoft.com/office/powerpoint/2010/main" val="40874603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49274" y="518161"/>
            <a:ext cx="9796018" cy="1056640"/>
          </a:xfrm>
          <a:solidFill>
            <a:schemeClr val="bg1"/>
          </a:solidFill>
        </p:spPr>
        <p:txBody>
          <a:bodyPr/>
          <a:lstStyle/>
          <a:p>
            <a:r>
              <a:rPr lang="it-IT" sz="3000" b="1" dirty="0" err="1">
                <a:solidFill>
                  <a:schemeClr val="accent2"/>
                </a:solidFill>
              </a:rPr>
              <a:t>Indicator</a:t>
            </a:r>
            <a:r>
              <a:rPr lang="it-IT" sz="3000" b="1" dirty="0">
                <a:solidFill>
                  <a:schemeClr val="accent2"/>
                </a:solidFill>
              </a:rPr>
              <a:t> 7. </a:t>
            </a:r>
            <a:r>
              <a:rPr lang="en-US" sz="3000" b="1" dirty="0"/>
              <a:t>Inclusive, transparent mutual assessment reviews are in place</a:t>
            </a:r>
            <a:endParaRPr lang="it-IT" sz="3000" b="1" dirty="0"/>
          </a:p>
        </p:txBody>
      </p:sp>
      <p:sp>
        <p:nvSpPr>
          <p:cNvPr id="4" name="Segnaposto contenuto 3"/>
          <p:cNvSpPr>
            <a:spLocks noGrp="1"/>
          </p:cNvSpPr>
          <p:nvPr>
            <p:ph sz="half" idx="2"/>
          </p:nvPr>
        </p:nvSpPr>
        <p:spPr>
          <a:xfrm>
            <a:off x="5219108" y="2221278"/>
            <a:ext cx="4910730" cy="3165710"/>
          </a:xfrm>
        </p:spPr>
        <p:txBody>
          <a:bodyPr/>
          <a:lstStyle/>
          <a:p>
            <a:r>
              <a:rPr lang="en-GB" sz="2200" b="1" dirty="0"/>
              <a:t>R</a:t>
            </a:r>
            <a:r>
              <a:rPr lang="en-GB" sz="2200" b="1" dirty="0" smtClean="0"/>
              <a:t>eflects </a:t>
            </a:r>
            <a:r>
              <a:rPr lang="en-GB" sz="2200" b="1" dirty="0"/>
              <a:t>the </a:t>
            </a:r>
            <a:r>
              <a:rPr lang="en-GB" sz="2200" b="1" dirty="0" smtClean="0"/>
              <a:t>new development cooperation landscape </a:t>
            </a:r>
            <a:r>
              <a:rPr lang="en-GB" sz="2200" dirty="0"/>
              <a:t>and </a:t>
            </a:r>
            <a:r>
              <a:rPr lang="en-GB" sz="2200" dirty="0" smtClean="0"/>
              <a:t>the required collective action to achieve </a:t>
            </a:r>
            <a:r>
              <a:rPr lang="en-GB" sz="2200" dirty="0"/>
              <a:t>the 2030 </a:t>
            </a:r>
            <a:r>
              <a:rPr lang="en-GB" sz="2200" dirty="0" smtClean="0"/>
              <a:t>Agenda’s ambitions. </a:t>
            </a:r>
          </a:p>
          <a:p>
            <a:r>
              <a:rPr lang="en-US" sz="2200" b="1" dirty="0" smtClean="0"/>
              <a:t>Allows tracking country </a:t>
            </a:r>
            <a:r>
              <a:rPr lang="en-US" sz="2200" b="1" dirty="0"/>
              <a:t>level progress</a:t>
            </a:r>
            <a:r>
              <a:rPr lang="en-US" sz="2200" dirty="0"/>
              <a:t> towards establishing regular, transparent and inclusive mutual assessments for enhanced accountability</a:t>
            </a:r>
            <a:endParaRPr lang="en-GB" sz="2200" dirty="0" smtClean="0"/>
          </a:p>
          <a:p>
            <a:r>
              <a:rPr lang="en-US" sz="2200" b="1" dirty="0" smtClean="0"/>
              <a:t>Maintains </a:t>
            </a:r>
            <a:r>
              <a:rPr lang="en-US" sz="2200" b="1" dirty="0"/>
              <a:t>comparability over time </a:t>
            </a:r>
            <a:r>
              <a:rPr lang="en-US" sz="2200" dirty="0"/>
              <a:t>by keeping same 5 broad criteria (but reflecting 2030 Agenda landscape)</a:t>
            </a:r>
          </a:p>
          <a:p>
            <a:endParaRPr lang="it-IT" sz="2200" b="1" dirty="0"/>
          </a:p>
        </p:txBody>
      </p:sp>
      <p:sp>
        <p:nvSpPr>
          <p:cNvPr id="8" name="Titolo 1"/>
          <p:cNvSpPr txBox="1">
            <a:spLocks/>
          </p:cNvSpPr>
          <p:nvPr/>
        </p:nvSpPr>
        <p:spPr>
          <a:xfrm>
            <a:off x="483236" y="1571018"/>
            <a:ext cx="4441618" cy="477402"/>
          </a:xfrm>
          <a:prstGeom prst="rect">
            <a:avLst/>
          </a:prstGeom>
          <a:solidFill>
            <a:schemeClr val="accent6">
              <a:lumMod val="60000"/>
              <a:lumOff val="40000"/>
            </a:schemeClr>
          </a:solidFill>
        </p:spPr>
        <p:txBody>
          <a:bodyPr lIns="0" tIns="0" rIns="0" bIns="0" anchor="ctr"/>
          <a:lstStyle>
            <a:lvl1pPr algn="l" defTabSz="914400" rtl="0" eaLnBrk="1" latinLnBrk="0" hangingPunct="1">
              <a:lnSpc>
                <a:spcPct val="90000"/>
              </a:lnSpc>
              <a:spcBef>
                <a:spcPct val="0"/>
              </a:spcBef>
              <a:buNone/>
              <a:defRPr sz="4400" kern="1200">
                <a:solidFill>
                  <a:schemeClr val="tx1"/>
                </a:solidFill>
                <a:latin typeface="Arial" charset="0"/>
                <a:ea typeface="Arial" charset="0"/>
                <a:cs typeface="Arial" charset="0"/>
              </a:defRPr>
            </a:lvl1pPr>
          </a:lstStyle>
          <a:p>
            <a:pPr algn="ctr"/>
            <a:r>
              <a:rPr lang="it-IT" sz="2200" b="1" dirty="0" err="1" smtClean="0">
                <a:solidFill>
                  <a:schemeClr val="bg1"/>
                </a:solidFill>
              </a:rPr>
              <a:t>Simplifying</a:t>
            </a:r>
            <a:r>
              <a:rPr lang="it-IT" sz="2200" b="1" dirty="0" smtClean="0">
                <a:solidFill>
                  <a:schemeClr val="bg1"/>
                </a:solidFill>
              </a:rPr>
              <a:t> reporting</a:t>
            </a:r>
            <a:endParaRPr lang="it-IT" sz="2200" b="1" dirty="0">
              <a:solidFill>
                <a:schemeClr val="bg1"/>
              </a:solidFill>
            </a:endParaRPr>
          </a:p>
        </p:txBody>
      </p:sp>
      <p:sp>
        <p:nvSpPr>
          <p:cNvPr id="9" name="Titolo 1"/>
          <p:cNvSpPr txBox="1">
            <a:spLocks/>
          </p:cNvSpPr>
          <p:nvPr/>
        </p:nvSpPr>
        <p:spPr>
          <a:xfrm>
            <a:off x="5219108" y="1577231"/>
            <a:ext cx="4910729" cy="434000"/>
          </a:xfrm>
          <a:prstGeom prst="rect">
            <a:avLst/>
          </a:prstGeom>
          <a:solidFill>
            <a:schemeClr val="accent5">
              <a:lumMod val="75000"/>
            </a:schemeClr>
          </a:solidFill>
        </p:spPr>
        <p:txBody>
          <a:bodyPr lIns="0" tIns="0" rIns="0" bIns="0" anchor="ctr"/>
          <a:lstStyle>
            <a:lvl1pPr algn="l" defTabSz="914400" rtl="0" eaLnBrk="1" latinLnBrk="0" hangingPunct="1">
              <a:lnSpc>
                <a:spcPct val="90000"/>
              </a:lnSpc>
              <a:spcBef>
                <a:spcPct val="0"/>
              </a:spcBef>
              <a:buNone/>
              <a:defRPr sz="4400" kern="1200">
                <a:solidFill>
                  <a:schemeClr val="tx1"/>
                </a:solidFill>
                <a:latin typeface="Arial" charset="0"/>
                <a:ea typeface="Arial" charset="0"/>
                <a:cs typeface="Arial" charset="0"/>
              </a:defRPr>
            </a:lvl1pPr>
          </a:lstStyle>
          <a:p>
            <a:pPr algn="ctr"/>
            <a:r>
              <a:rPr lang="it-IT" sz="2200" b="1" dirty="0" err="1" smtClean="0">
                <a:solidFill>
                  <a:schemeClr val="bg1"/>
                </a:solidFill>
              </a:rPr>
              <a:t>Adding</a:t>
            </a:r>
            <a:r>
              <a:rPr lang="it-IT" sz="2200" b="1" dirty="0" smtClean="0">
                <a:solidFill>
                  <a:schemeClr val="bg1"/>
                </a:solidFill>
              </a:rPr>
              <a:t> more </a:t>
            </a:r>
            <a:r>
              <a:rPr lang="it-IT" sz="2200" b="1" dirty="0" err="1" smtClean="0">
                <a:solidFill>
                  <a:schemeClr val="bg1"/>
                </a:solidFill>
              </a:rPr>
              <a:t>value</a:t>
            </a:r>
            <a:endParaRPr lang="it-IT" sz="2200" b="1" dirty="0">
              <a:solidFill>
                <a:schemeClr val="bg1"/>
              </a:solidFill>
            </a:endParaRPr>
          </a:p>
        </p:txBody>
      </p:sp>
      <p:sp>
        <p:nvSpPr>
          <p:cNvPr id="13" name="Segnaposto contenuto 3"/>
          <p:cNvSpPr>
            <a:spLocks noGrp="1"/>
          </p:cNvSpPr>
          <p:nvPr>
            <p:ph sz="half" idx="2"/>
          </p:nvPr>
        </p:nvSpPr>
        <p:spPr>
          <a:xfrm>
            <a:off x="415924" y="2086817"/>
            <a:ext cx="4632826" cy="4075314"/>
          </a:xfrm>
        </p:spPr>
        <p:txBody>
          <a:bodyPr/>
          <a:lstStyle/>
          <a:p>
            <a:r>
              <a:rPr lang="it-IT" sz="2200" b="1" dirty="0" err="1" smtClean="0"/>
              <a:t>Five</a:t>
            </a:r>
            <a:r>
              <a:rPr lang="it-IT" sz="2200" b="1" dirty="0" smtClean="0"/>
              <a:t> </a:t>
            </a:r>
            <a:r>
              <a:rPr lang="en-US" sz="2200" b="1" dirty="0" smtClean="0"/>
              <a:t>multiple choice questions</a:t>
            </a:r>
            <a:r>
              <a:rPr lang="en-US" sz="2200" dirty="0" smtClean="0"/>
              <a:t>, </a:t>
            </a:r>
            <a:r>
              <a:rPr lang="en-US" sz="2200" dirty="0" err="1" smtClean="0"/>
              <a:t>organised</a:t>
            </a:r>
            <a:r>
              <a:rPr lang="en-US" sz="2200" dirty="0" smtClean="0"/>
              <a:t> </a:t>
            </a:r>
            <a:r>
              <a:rPr lang="en-US" sz="2200" dirty="0"/>
              <a:t>in ordinal </a:t>
            </a:r>
            <a:r>
              <a:rPr lang="en-US" sz="2200" b="1" dirty="0"/>
              <a:t>4-point </a:t>
            </a:r>
            <a:r>
              <a:rPr lang="en-US" sz="2200" b="1" dirty="0" smtClean="0"/>
              <a:t>scales</a:t>
            </a:r>
            <a:r>
              <a:rPr lang="en-US" sz="2200" dirty="0" smtClean="0"/>
              <a:t>:</a:t>
            </a:r>
          </a:p>
          <a:p>
            <a:pPr marL="333375" lvl="1" indent="0">
              <a:buNone/>
            </a:pPr>
            <a:r>
              <a:rPr lang="en-US" sz="2100" dirty="0" smtClean="0">
                <a:sym typeface="Wingdings" panose="05000000000000000000" pitchFamily="2" charset="2"/>
              </a:rPr>
              <a:t> B</a:t>
            </a:r>
            <a:r>
              <a:rPr lang="en-US" sz="2100" dirty="0" smtClean="0"/>
              <a:t>rings </a:t>
            </a:r>
            <a:r>
              <a:rPr lang="en-US" sz="2100" i="1" dirty="0" smtClean="0"/>
              <a:t>required granularity </a:t>
            </a:r>
            <a:r>
              <a:rPr lang="en-US" sz="2100" dirty="0" smtClean="0"/>
              <a:t>in while keeping reporting simple;</a:t>
            </a:r>
          </a:p>
          <a:p>
            <a:pPr marL="676275" indent="-342900">
              <a:buFont typeface="Wingdings" charset="0"/>
              <a:buChar char="à"/>
            </a:pPr>
            <a:r>
              <a:rPr lang="en-US" sz="2100" i="1" dirty="0" smtClean="0"/>
              <a:t>Characteristics of practice </a:t>
            </a:r>
            <a:r>
              <a:rPr lang="en-US" sz="2100" dirty="0" smtClean="0"/>
              <a:t>added as pop-up info to help parties identify most adequate descriptions of country reality</a:t>
            </a:r>
          </a:p>
          <a:p>
            <a:pPr marL="398463" indent="-342900"/>
            <a:r>
              <a:rPr lang="en-GB" sz="2200" dirty="0"/>
              <a:t>Type of answers (</a:t>
            </a:r>
            <a:r>
              <a:rPr lang="en-GB" sz="2200" i="1" dirty="0"/>
              <a:t>levels</a:t>
            </a:r>
            <a:r>
              <a:rPr lang="en-GB" sz="2200" dirty="0"/>
              <a:t>) </a:t>
            </a:r>
            <a:r>
              <a:rPr lang="en-GB" sz="2200" b="1" dirty="0" smtClean="0"/>
              <a:t>allows</a:t>
            </a:r>
            <a:r>
              <a:rPr lang="en-GB" sz="2200" dirty="0" smtClean="0"/>
              <a:t> </a:t>
            </a:r>
            <a:r>
              <a:rPr lang="en-GB" sz="2200" b="1" dirty="0"/>
              <a:t>reflecting incremental steps and progress over </a:t>
            </a:r>
            <a:r>
              <a:rPr lang="en-GB" sz="2200" b="1" dirty="0" smtClean="0"/>
              <a:t>time in an easy way </a:t>
            </a:r>
            <a:r>
              <a:rPr lang="en-GB" sz="2200" dirty="0" smtClean="0"/>
              <a:t>(overcoming the issues of </a:t>
            </a:r>
            <a:r>
              <a:rPr lang="en-GB" sz="2200" dirty="0"/>
              <a:t>yes/</a:t>
            </a:r>
            <a:r>
              <a:rPr lang="en-GB" sz="2200" dirty="0" smtClean="0"/>
              <a:t>no questions)</a:t>
            </a:r>
            <a:endParaRPr lang="en-US" sz="2200" dirty="0"/>
          </a:p>
          <a:p>
            <a:pPr marL="676275" indent="-342900">
              <a:buFont typeface="Wingdings" charset="0"/>
              <a:buChar char="à"/>
            </a:pPr>
            <a:endParaRPr lang="en-US" sz="2100" dirty="0" smtClean="0"/>
          </a:p>
          <a:p>
            <a:pPr marL="0" indent="0">
              <a:buNone/>
            </a:pPr>
            <a:endParaRPr lang="en-US" sz="2200" dirty="0" smtClean="0"/>
          </a:p>
          <a:p>
            <a:endParaRPr lang="en-US" sz="2200" dirty="0" smtClean="0"/>
          </a:p>
          <a:p>
            <a:endParaRPr lang="it-IT" sz="2200" dirty="0"/>
          </a:p>
        </p:txBody>
      </p:sp>
    </p:spTree>
    <p:extLst>
      <p:ext uri="{BB962C8B-B14F-4D97-AF65-F5344CB8AC3E}">
        <p14:creationId xmlns:p14="http://schemas.microsoft.com/office/powerpoint/2010/main" val="31224929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sz="half" idx="1"/>
          </p:nvPr>
        </p:nvSpPr>
        <p:spPr/>
        <p:txBody>
          <a:bodyPr/>
          <a:lstStyle/>
          <a:p>
            <a:r>
              <a:rPr lang="it-IT" b="1" dirty="0" smtClean="0">
                <a:latin typeface="Arial" charset="0"/>
                <a:ea typeface="Arial" charset="0"/>
                <a:cs typeface="Arial" charset="0"/>
              </a:rPr>
              <a:t>Stock-take of the </a:t>
            </a:r>
            <a:r>
              <a:rPr lang="it-IT" b="1" dirty="0" smtClean="0">
                <a:solidFill>
                  <a:schemeClr val="accent2"/>
                </a:solidFill>
                <a:latin typeface="Arial" charset="0"/>
                <a:ea typeface="Arial" charset="0"/>
                <a:cs typeface="Arial" charset="0"/>
              </a:rPr>
              <a:t>2016 </a:t>
            </a:r>
            <a:r>
              <a:rPr lang="it-IT" b="1" dirty="0" err="1" smtClean="0">
                <a:solidFill>
                  <a:schemeClr val="accent2"/>
                </a:solidFill>
                <a:latin typeface="Arial" charset="0"/>
                <a:ea typeface="Arial" charset="0"/>
                <a:cs typeface="Arial" charset="0"/>
              </a:rPr>
              <a:t>monitoring</a:t>
            </a:r>
            <a:r>
              <a:rPr lang="it-IT" b="1" dirty="0" smtClean="0">
                <a:solidFill>
                  <a:schemeClr val="accent2"/>
                </a:solidFill>
                <a:latin typeface="Arial" charset="0"/>
                <a:ea typeface="Arial" charset="0"/>
                <a:cs typeface="Arial" charset="0"/>
              </a:rPr>
              <a:t> </a:t>
            </a:r>
            <a:r>
              <a:rPr lang="it-IT" b="1" dirty="0" err="1" smtClean="0">
                <a:solidFill>
                  <a:schemeClr val="accent2"/>
                </a:solidFill>
                <a:latin typeface="Arial" charset="0"/>
                <a:ea typeface="Arial" charset="0"/>
                <a:cs typeface="Arial" charset="0"/>
              </a:rPr>
              <a:t>results</a:t>
            </a:r>
            <a:endParaRPr lang="it-IT" b="1" dirty="0">
              <a:solidFill>
                <a:schemeClr val="accent2"/>
              </a:solidFill>
              <a:latin typeface="Arial" charset="0"/>
              <a:ea typeface="Arial" charset="0"/>
              <a:cs typeface="Arial" charset="0"/>
            </a:endParaRPr>
          </a:p>
        </p:txBody>
      </p:sp>
      <p:sp>
        <p:nvSpPr>
          <p:cNvPr id="3" name="Segnaposto contenuto 2"/>
          <p:cNvSpPr>
            <a:spLocks noGrp="1"/>
          </p:cNvSpPr>
          <p:nvPr>
            <p:ph sz="half" idx="10"/>
          </p:nvPr>
        </p:nvSpPr>
        <p:spPr/>
        <p:txBody>
          <a:bodyPr/>
          <a:lstStyle/>
          <a:p>
            <a:r>
              <a:rPr lang="it-IT" b="1" dirty="0" smtClean="0"/>
              <a:t>Ways in </a:t>
            </a:r>
            <a:r>
              <a:rPr lang="it-IT" b="1" dirty="0" err="1" smtClean="0"/>
              <a:t>which</a:t>
            </a:r>
            <a:r>
              <a:rPr lang="it-IT" b="1" dirty="0" smtClean="0"/>
              <a:t> </a:t>
            </a:r>
            <a:r>
              <a:rPr lang="it-IT" b="1" dirty="0" err="1" smtClean="0"/>
              <a:t>countries</a:t>
            </a:r>
            <a:r>
              <a:rPr lang="it-IT" b="1" dirty="0" smtClean="0"/>
              <a:t> and providers are </a:t>
            </a:r>
            <a:r>
              <a:rPr lang="it-IT" b="1" dirty="0" err="1" smtClean="0">
                <a:solidFill>
                  <a:schemeClr val="accent2"/>
                </a:solidFill>
              </a:rPr>
              <a:t>using</a:t>
            </a:r>
            <a:r>
              <a:rPr lang="it-IT" b="1" dirty="0" smtClean="0">
                <a:solidFill>
                  <a:schemeClr val="accent2"/>
                </a:solidFill>
              </a:rPr>
              <a:t> the </a:t>
            </a:r>
            <a:r>
              <a:rPr lang="it-IT" b="1" dirty="0" err="1" smtClean="0">
                <a:solidFill>
                  <a:schemeClr val="accent2"/>
                </a:solidFill>
              </a:rPr>
              <a:t>results</a:t>
            </a:r>
            <a:endParaRPr lang="it-IT" b="1" dirty="0">
              <a:solidFill>
                <a:schemeClr val="accent2"/>
              </a:solidFill>
            </a:endParaRPr>
          </a:p>
        </p:txBody>
      </p:sp>
      <p:sp>
        <p:nvSpPr>
          <p:cNvPr id="4" name="Segnaposto contenuto 3"/>
          <p:cNvSpPr>
            <a:spLocks noGrp="1"/>
          </p:cNvSpPr>
          <p:nvPr>
            <p:ph sz="half" idx="11"/>
          </p:nvPr>
        </p:nvSpPr>
        <p:spPr>
          <a:xfrm>
            <a:off x="7264399" y="2577947"/>
            <a:ext cx="3096380" cy="4230841"/>
          </a:xfrm>
        </p:spPr>
        <p:txBody>
          <a:bodyPr/>
          <a:lstStyle/>
          <a:p>
            <a:r>
              <a:rPr lang="it-IT" b="1" dirty="0" err="1" smtClean="0">
                <a:solidFill>
                  <a:schemeClr val="accent2"/>
                </a:solidFill>
              </a:rPr>
              <a:t>Opportunities</a:t>
            </a:r>
            <a:r>
              <a:rPr lang="it-IT" b="1" dirty="0" smtClean="0">
                <a:solidFill>
                  <a:schemeClr val="accent2"/>
                </a:solidFill>
              </a:rPr>
              <a:t> </a:t>
            </a:r>
            <a:r>
              <a:rPr lang="it-IT" b="1" dirty="0" smtClean="0"/>
              <a:t>and </a:t>
            </a:r>
            <a:r>
              <a:rPr lang="it-IT" b="1" dirty="0" err="1" smtClean="0">
                <a:solidFill>
                  <a:schemeClr val="accent2"/>
                </a:solidFill>
              </a:rPr>
              <a:t>constraints</a:t>
            </a:r>
            <a:r>
              <a:rPr lang="it-IT" b="1" dirty="0" smtClean="0">
                <a:solidFill>
                  <a:schemeClr val="accent2"/>
                </a:solidFill>
              </a:rPr>
              <a:t> </a:t>
            </a:r>
            <a:r>
              <a:rPr lang="it-IT" b="1" dirty="0" err="1" smtClean="0"/>
              <a:t>stakeholders</a:t>
            </a:r>
            <a:r>
              <a:rPr lang="it-IT" b="1" dirty="0" smtClean="0"/>
              <a:t> are </a:t>
            </a:r>
            <a:r>
              <a:rPr lang="it-IT" b="1" dirty="0" err="1" smtClean="0"/>
              <a:t>facing</a:t>
            </a:r>
            <a:r>
              <a:rPr lang="it-IT" b="1" dirty="0" smtClean="0"/>
              <a:t> in </a:t>
            </a:r>
            <a:r>
              <a:rPr lang="it-IT" b="1" dirty="0" err="1" smtClean="0"/>
              <a:t>doing</a:t>
            </a:r>
            <a:r>
              <a:rPr lang="it-IT" b="1" dirty="0" smtClean="0"/>
              <a:t> so</a:t>
            </a:r>
            <a:endParaRPr lang="it-IT" b="1" dirty="0"/>
          </a:p>
        </p:txBody>
      </p:sp>
      <p:sp>
        <p:nvSpPr>
          <p:cNvPr id="5" name="Titolo 4"/>
          <p:cNvSpPr>
            <a:spLocks noGrp="1"/>
          </p:cNvSpPr>
          <p:nvPr>
            <p:ph type="title"/>
          </p:nvPr>
        </p:nvSpPr>
        <p:spPr>
          <a:xfrm>
            <a:off x="549274" y="712410"/>
            <a:ext cx="9580563" cy="1053127"/>
          </a:xfrm>
          <a:solidFill>
            <a:schemeClr val="accent6">
              <a:lumMod val="20000"/>
              <a:lumOff val="80000"/>
            </a:schemeClr>
          </a:solidFill>
        </p:spPr>
        <p:txBody>
          <a:bodyPr anchor="ctr"/>
          <a:lstStyle/>
          <a:p>
            <a:r>
              <a:rPr lang="it-IT" b="1" dirty="0" smtClean="0"/>
              <a:t>    Part 1</a:t>
            </a:r>
            <a:endParaRPr lang="it-IT" b="1" dirty="0"/>
          </a:p>
        </p:txBody>
      </p:sp>
    </p:spTree>
    <p:extLst>
      <p:ext uri="{BB962C8B-B14F-4D97-AF65-F5344CB8AC3E}">
        <p14:creationId xmlns:p14="http://schemas.microsoft.com/office/powerpoint/2010/main" val="2826197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49274" y="518161"/>
            <a:ext cx="9580563" cy="963398"/>
          </a:xfrm>
          <a:solidFill>
            <a:schemeClr val="bg1"/>
          </a:solidFill>
        </p:spPr>
        <p:txBody>
          <a:bodyPr/>
          <a:lstStyle/>
          <a:p>
            <a:r>
              <a:rPr lang="it-IT" sz="3000" b="1" dirty="0" err="1" smtClean="0">
                <a:solidFill>
                  <a:schemeClr val="accent2"/>
                </a:solidFill>
              </a:rPr>
              <a:t>Indicator</a:t>
            </a:r>
            <a:r>
              <a:rPr lang="it-IT" sz="3000" b="1" dirty="0" smtClean="0">
                <a:solidFill>
                  <a:schemeClr val="accent2"/>
                </a:solidFill>
              </a:rPr>
              <a:t> 2. </a:t>
            </a:r>
            <a:r>
              <a:rPr lang="en-US" sz="3000" b="1" dirty="0" smtClean="0"/>
              <a:t>CSOs operate </a:t>
            </a:r>
            <a:r>
              <a:rPr lang="en-US" sz="3000" b="1" dirty="0"/>
              <a:t>within an environment that </a:t>
            </a:r>
            <a:r>
              <a:rPr lang="en-US" sz="3000" b="1" dirty="0" err="1"/>
              <a:t>maximises</a:t>
            </a:r>
            <a:r>
              <a:rPr lang="en-US" sz="3000" b="1" dirty="0"/>
              <a:t> their </a:t>
            </a:r>
            <a:r>
              <a:rPr lang="en-US" sz="3000" b="1" dirty="0" smtClean="0"/>
              <a:t>contribution </a:t>
            </a:r>
            <a:r>
              <a:rPr lang="en-US" sz="3000" b="1" dirty="0"/>
              <a:t>to development</a:t>
            </a:r>
          </a:p>
        </p:txBody>
      </p:sp>
      <p:sp>
        <p:nvSpPr>
          <p:cNvPr id="3" name="Segnaposto contenuto 2"/>
          <p:cNvSpPr>
            <a:spLocks noGrp="1"/>
          </p:cNvSpPr>
          <p:nvPr>
            <p:ph sz="half" idx="1"/>
          </p:nvPr>
        </p:nvSpPr>
        <p:spPr>
          <a:xfrm>
            <a:off x="549272" y="4131862"/>
            <a:ext cx="5560068" cy="3152858"/>
          </a:xfrm>
        </p:spPr>
        <p:txBody>
          <a:bodyPr/>
          <a:lstStyle/>
          <a:p>
            <a:r>
              <a:rPr lang="en-US" sz="2100" dirty="0" smtClean="0"/>
              <a:t>Poor </a:t>
            </a:r>
            <a:r>
              <a:rPr lang="en-US" sz="2100" b="1" dirty="0" smtClean="0"/>
              <a:t>reflection of incremental progress</a:t>
            </a:r>
          </a:p>
          <a:p>
            <a:r>
              <a:rPr lang="en-US" sz="2100" dirty="0" smtClean="0"/>
              <a:t>Most countries were in between yes and no, but </a:t>
            </a:r>
            <a:r>
              <a:rPr lang="en-US" sz="2100" b="1" dirty="0" smtClean="0"/>
              <a:t>forced to choose</a:t>
            </a:r>
          </a:p>
          <a:p>
            <a:r>
              <a:rPr lang="en-US" sz="2100" dirty="0" smtClean="0"/>
              <a:t>Questionnaire and binary responses </a:t>
            </a:r>
            <a:r>
              <a:rPr lang="en-US" sz="2100" b="1" dirty="0" smtClean="0"/>
              <a:t>limited chances </a:t>
            </a:r>
            <a:r>
              <a:rPr lang="en-US" sz="2100" b="1" dirty="0"/>
              <a:t>for substantive </a:t>
            </a:r>
            <a:r>
              <a:rPr lang="en-US" sz="2100" b="1" dirty="0" smtClean="0"/>
              <a:t/>
            </a:r>
            <a:br>
              <a:rPr lang="en-US" sz="2100" b="1" dirty="0" smtClean="0"/>
            </a:br>
            <a:r>
              <a:rPr lang="en-US" sz="2100" b="1" dirty="0" smtClean="0"/>
              <a:t>country</a:t>
            </a:r>
            <a:r>
              <a:rPr lang="en-US" sz="2100" b="1" dirty="0"/>
              <a:t>-level policy dialogue and </a:t>
            </a:r>
            <a:r>
              <a:rPr lang="en-US" sz="2100" b="1" dirty="0" smtClean="0"/>
              <a:t/>
            </a:r>
            <a:br>
              <a:rPr lang="en-US" sz="2100" b="1" dirty="0" smtClean="0"/>
            </a:br>
            <a:r>
              <a:rPr lang="en-US" sz="2100" b="1" dirty="0" smtClean="0"/>
              <a:t>action </a:t>
            </a:r>
            <a:r>
              <a:rPr lang="en-US" sz="2100" dirty="0" smtClean="0"/>
              <a:t>on this area</a:t>
            </a:r>
            <a:endParaRPr lang="en-US" sz="2100" b="1" dirty="0"/>
          </a:p>
          <a:p>
            <a:r>
              <a:rPr lang="en-US" sz="2100" b="1" dirty="0" smtClean="0"/>
              <a:t>Uneven response </a:t>
            </a:r>
            <a:r>
              <a:rPr lang="en-US" sz="2100" b="1" dirty="0"/>
              <a:t>rate </a:t>
            </a:r>
            <a:r>
              <a:rPr lang="en-US" sz="2100" b="1" dirty="0" smtClean="0"/>
              <a:t>and quality </a:t>
            </a:r>
            <a:r>
              <a:rPr lang="en-US" sz="2100" dirty="0" smtClean="0"/>
              <a:t>to </a:t>
            </a:r>
            <a:br>
              <a:rPr lang="en-US" sz="2100" dirty="0" smtClean="0"/>
            </a:br>
            <a:r>
              <a:rPr lang="en-US" sz="2100" dirty="0" smtClean="0"/>
              <a:t>the additional narrative, beyond yes/no</a:t>
            </a:r>
            <a:endParaRPr lang="it-IT" sz="2100" dirty="0"/>
          </a:p>
        </p:txBody>
      </p:sp>
      <p:sp>
        <p:nvSpPr>
          <p:cNvPr id="4" name="Segnaposto contenuto 3"/>
          <p:cNvSpPr>
            <a:spLocks noGrp="1"/>
          </p:cNvSpPr>
          <p:nvPr>
            <p:ph sz="half" idx="2"/>
          </p:nvPr>
        </p:nvSpPr>
        <p:spPr>
          <a:xfrm>
            <a:off x="6109340" y="4119010"/>
            <a:ext cx="4020495" cy="3165710"/>
          </a:xfrm>
        </p:spPr>
        <p:txBody>
          <a:bodyPr/>
          <a:lstStyle/>
          <a:p>
            <a:r>
              <a:rPr lang="en-US" sz="2200" b="1" dirty="0"/>
              <a:t>Improved questionnaire</a:t>
            </a:r>
          </a:p>
          <a:p>
            <a:r>
              <a:rPr lang="en-US" sz="2200" b="1" dirty="0" smtClean="0"/>
              <a:t>Smoother</a:t>
            </a:r>
            <a:r>
              <a:rPr lang="en-US" sz="2200" dirty="0" smtClean="0"/>
              <a:t> </a:t>
            </a:r>
            <a:r>
              <a:rPr lang="en-US" sz="2200" dirty="0"/>
              <a:t>multi-stakeholder </a:t>
            </a:r>
            <a:r>
              <a:rPr lang="en-US" sz="2200" b="1" dirty="0"/>
              <a:t>reporting process</a:t>
            </a:r>
          </a:p>
          <a:p>
            <a:r>
              <a:rPr lang="en-US" sz="2200" b="1" dirty="0" smtClean="0"/>
              <a:t>Yet, maintaining comparability </a:t>
            </a:r>
            <a:r>
              <a:rPr lang="en-US" sz="2200" dirty="0" smtClean="0"/>
              <a:t>by keeping the four broad dimensions</a:t>
            </a:r>
          </a:p>
        </p:txBody>
      </p:sp>
      <p:sp>
        <p:nvSpPr>
          <p:cNvPr id="8" name="Titolo 1"/>
          <p:cNvSpPr txBox="1">
            <a:spLocks/>
          </p:cNvSpPr>
          <p:nvPr/>
        </p:nvSpPr>
        <p:spPr>
          <a:xfrm>
            <a:off x="549272" y="3579198"/>
            <a:ext cx="5351259" cy="434002"/>
          </a:xfrm>
          <a:prstGeom prst="rect">
            <a:avLst/>
          </a:prstGeom>
          <a:solidFill>
            <a:schemeClr val="accent2">
              <a:lumMod val="60000"/>
              <a:lumOff val="40000"/>
            </a:schemeClr>
          </a:solidFill>
        </p:spPr>
        <p:txBody>
          <a:bodyPr lIns="0" tIns="0" rIns="0" bIns="0"/>
          <a:lstStyle>
            <a:lvl1pPr algn="l" defTabSz="914400" rtl="0" eaLnBrk="1" latinLnBrk="0" hangingPunct="1">
              <a:lnSpc>
                <a:spcPct val="90000"/>
              </a:lnSpc>
              <a:spcBef>
                <a:spcPct val="0"/>
              </a:spcBef>
              <a:buNone/>
              <a:defRPr sz="4400" kern="1200">
                <a:solidFill>
                  <a:schemeClr val="tx1"/>
                </a:solidFill>
                <a:latin typeface="Arial" charset="0"/>
                <a:ea typeface="Arial" charset="0"/>
                <a:cs typeface="Arial" charset="0"/>
              </a:defRPr>
            </a:lvl1pPr>
          </a:lstStyle>
          <a:p>
            <a:pPr algn="ctr"/>
            <a:r>
              <a:rPr lang="it-IT" sz="2200" b="1" dirty="0" err="1" smtClean="0">
                <a:solidFill>
                  <a:schemeClr val="bg1"/>
                </a:solidFill>
              </a:rPr>
              <a:t>Shortcomings</a:t>
            </a:r>
            <a:endParaRPr lang="it-IT" sz="2200" b="1" dirty="0">
              <a:solidFill>
                <a:schemeClr val="bg1"/>
              </a:solidFill>
            </a:endParaRPr>
          </a:p>
        </p:txBody>
      </p:sp>
      <p:sp>
        <p:nvSpPr>
          <p:cNvPr id="9" name="Titolo 1"/>
          <p:cNvSpPr txBox="1">
            <a:spLocks/>
          </p:cNvSpPr>
          <p:nvPr/>
        </p:nvSpPr>
        <p:spPr>
          <a:xfrm>
            <a:off x="6117351" y="3579200"/>
            <a:ext cx="4174726" cy="434000"/>
          </a:xfrm>
          <a:prstGeom prst="rect">
            <a:avLst/>
          </a:prstGeom>
          <a:solidFill>
            <a:schemeClr val="accent6"/>
          </a:solidFill>
        </p:spPr>
        <p:txBody>
          <a:bodyPr lIns="0" tIns="0" rIns="0" bIns="0"/>
          <a:lstStyle>
            <a:lvl1pPr algn="l" defTabSz="914400" rtl="0" eaLnBrk="1" latinLnBrk="0" hangingPunct="1">
              <a:lnSpc>
                <a:spcPct val="90000"/>
              </a:lnSpc>
              <a:spcBef>
                <a:spcPct val="0"/>
              </a:spcBef>
              <a:buNone/>
              <a:defRPr sz="4400" kern="1200">
                <a:solidFill>
                  <a:schemeClr val="tx1"/>
                </a:solidFill>
                <a:latin typeface="Arial" charset="0"/>
                <a:ea typeface="Arial" charset="0"/>
                <a:cs typeface="Arial" charset="0"/>
              </a:defRPr>
            </a:lvl1pPr>
          </a:lstStyle>
          <a:p>
            <a:pPr algn="ctr"/>
            <a:r>
              <a:rPr lang="it-IT" sz="2200" b="1" dirty="0" err="1" smtClean="0">
                <a:solidFill>
                  <a:schemeClr val="bg1"/>
                </a:solidFill>
              </a:rPr>
              <a:t>Key</a:t>
            </a:r>
            <a:r>
              <a:rPr lang="it-IT" sz="2200" b="1" dirty="0" smtClean="0">
                <a:solidFill>
                  <a:schemeClr val="bg1"/>
                </a:solidFill>
              </a:rPr>
              <a:t> </a:t>
            </a:r>
            <a:r>
              <a:rPr lang="it-IT" sz="2200" b="1" dirty="0" err="1" smtClean="0">
                <a:solidFill>
                  <a:schemeClr val="bg1"/>
                </a:solidFill>
              </a:rPr>
              <a:t>proposed</a:t>
            </a:r>
            <a:r>
              <a:rPr lang="it-IT" sz="2200" b="1" dirty="0" smtClean="0">
                <a:solidFill>
                  <a:schemeClr val="bg1"/>
                </a:solidFill>
              </a:rPr>
              <a:t> </a:t>
            </a:r>
            <a:r>
              <a:rPr lang="it-IT" sz="2200" b="1" dirty="0" err="1" smtClean="0">
                <a:solidFill>
                  <a:schemeClr val="bg1"/>
                </a:solidFill>
              </a:rPr>
              <a:t>changes</a:t>
            </a:r>
            <a:endParaRPr lang="it-IT" sz="2200" b="1" dirty="0">
              <a:solidFill>
                <a:schemeClr val="bg1"/>
              </a:solidFill>
            </a:endParaRPr>
          </a:p>
        </p:txBody>
      </p:sp>
      <p:sp>
        <p:nvSpPr>
          <p:cNvPr id="11" name="Titolo 1"/>
          <p:cNvSpPr txBox="1">
            <a:spLocks/>
          </p:cNvSpPr>
          <p:nvPr/>
        </p:nvSpPr>
        <p:spPr>
          <a:xfrm>
            <a:off x="549272" y="1733625"/>
            <a:ext cx="9742804" cy="408642"/>
          </a:xfrm>
          <a:prstGeom prst="rect">
            <a:avLst/>
          </a:prstGeom>
          <a:solidFill>
            <a:schemeClr val="tx1">
              <a:lumMod val="65000"/>
              <a:lumOff val="35000"/>
            </a:schemeClr>
          </a:solidFill>
        </p:spPr>
        <p:txBody>
          <a:bodyPr lIns="0" tIns="0" rIns="0" bIns="0"/>
          <a:lstStyle>
            <a:lvl1pPr algn="l" defTabSz="914400" rtl="0" eaLnBrk="1" latinLnBrk="0" hangingPunct="1">
              <a:lnSpc>
                <a:spcPct val="90000"/>
              </a:lnSpc>
              <a:spcBef>
                <a:spcPct val="0"/>
              </a:spcBef>
              <a:buNone/>
              <a:defRPr sz="4400" kern="1200">
                <a:solidFill>
                  <a:schemeClr val="tx1"/>
                </a:solidFill>
                <a:latin typeface="Arial" charset="0"/>
                <a:ea typeface="Arial" charset="0"/>
                <a:cs typeface="Arial" charset="0"/>
              </a:defRPr>
            </a:lvl1pPr>
          </a:lstStyle>
          <a:p>
            <a:pPr algn="ctr"/>
            <a:r>
              <a:rPr lang="it-IT" sz="2200" b="1" dirty="0" err="1" smtClean="0">
                <a:solidFill>
                  <a:schemeClr val="bg1"/>
                </a:solidFill>
              </a:rPr>
              <a:t>Original</a:t>
            </a:r>
            <a:r>
              <a:rPr lang="it-IT" sz="2200" b="1" dirty="0" smtClean="0">
                <a:solidFill>
                  <a:schemeClr val="bg1"/>
                </a:solidFill>
              </a:rPr>
              <a:t> </a:t>
            </a:r>
            <a:r>
              <a:rPr lang="it-IT" sz="2200" b="1" dirty="0" err="1" smtClean="0">
                <a:solidFill>
                  <a:schemeClr val="bg1"/>
                </a:solidFill>
              </a:rPr>
              <a:t>methodology</a:t>
            </a:r>
            <a:endParaRPr lang="it-IT" sz="2200" b="1" dirty="0">
              <a:solidFill>
                <a:schemeClr val="bg1"/>
              </a:solidFill>
            </a:endParaRPr>
          </a:p>
        </p:txBody>
      </p:sp>
      <p:sp>
        <p:nvSpPr>
          <p:cNvPr id="12" name="Segnaposto contenuto 2"/>
          <p:cNvSpPr txBox="1">
            <a:spLocks/>
          </p:cNvSpPr>
          <p:nvPr/>
        </p:nvSpPr>
        <p:spPr>
          <a:xfrm>
            <a:off x="549272" y="2216777"/>
            <a:ext cx="9742804" cy="1005923"/>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2200" dirty="0"/>
              <a:t>M</a:t>
            </a:r>
            <a:r>
              <a:rPr lang="en-US" sz="2200" dirty="0" smtClean="0"/>
              <a:t>easured </a:t>
            </a:r>
            <a:r>
              <a:rPr lang="en-US" sz="2200" b="1" dirty="0" smtClean="0"/>
              <a:t>4 key broad dimensions of CSO enabling environment and </a:t>
            </a:r>
            <a:r>
              <a:rPr lang="en-US" sz="2200" b="1" dirty="0" err="1" smtClean="0"/>
              <a:t>dev’t</a:t>
            </a:r>
            <a:r>
              <a:rPr lang="en-US" sz="2200" b="1" dirty="0" smtClean="0"/>
              <a:t> effectiveness</a:t>
            </a:r>
            <a:r>
              <a:rPr lang="en-US" sz="2200" dirty="0" smtClean="0"/>
              <a:t>: legal framework,&amp; practices of gov’ts, donors</a:t>
            </a:r>
            <a:r>
              <a:rPr lang="en-US" sz="2200" dirty="0"/>
              <a:t> </a:t>
            </a:r>
            <a:r>
              <a:rPr lang="en-US" sz="2200" dirty="0" smtClean="0"/>
              <a:t>&amp; CSOs</a:t>
            </a:r>
          </a:p>
          <a:p>
            <a:r>
              <a:rPr lang="en-US" sz="2200" b="1" dirty="0" smtClean="0"/>
              <a:t>Multi-stakeholder </a:t>
            </a:r>
            <a:r>
              <a:rPr lang="en-US" sz="2200" b="1" dirty="0"/>
              <a:t>dialogue </a:t>
            </a:r>
            <a:r>
              <a:rPr lang="en-US" sz="2200" dirty="0" smtClean="0"/>
              <a:t>around common questionnaire </a:t>
            </a:r>
            <a:endParaRPr lang="en-US" sz="2200" dirty="0"/>
          </a:p>
        </p:txBody>
      </p:sp>
    </p:spTree>
    <p:extLst>
      <p:ext uri="{BB962C8B-B14F-4D97-AF65-F5344CB8AC3E}">
        <p14:creationId xmlns:p14="http://schemas.microsoft.com/office/powerpoint/2010/main" val="3000601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49274" y="518161"/>
            <a:ext cx="9902665" cy="1056640"/>
          </a:xfrm>
          <a:solidFill>
            <a:schemeClr val="bg1"/>
          </a:solidFill>
        </p:spPr>
        <p:txBody>
          <a:bodyPr/>
          <a:lstStyle/>
          <a:p>
            <a:r>
              <a:rPr lang="it-IT" sz="3000" b="1" dirty="0" err="1">
                <a:solidFill>
                  <a:schemeClr val="accent2"/>
                </a:solidFill>
              </a:rPr>
              <a:t>Indicator</a:t>
            </a:r>
            <a:r>
              <a:rPr lang="it-IT" sz="3000" b="1" dirty="0">
                <a:solidFill>
                  <a:schemeClr val="accent2"/>
                </a:solidFill>
              </a:rPr>
              <a:t> 2. </a:t>
            </a:r>
            <a:r>
              <a:rPr lang="en-US" sz="3000" b="1" dirty="0"/>
              <a:t>CSOs operate within an environment that </a:t>
            </a:r>
            <a:r>
              <a:rPr lang="en-US" sz="3000" b="1" dirty="0" err="1"/>
              <a:t>maximises</a:t>
            </a:r>
            <a:r>
              <a:rPr lang="en-US" sz="3000" b="1" dirty="0"/>
              <a:t> their </a:t>
            </a:r>
            <a:r>
              <a:rPr lang="en-US" sz="3000" b="1" dirty="0" smtClean="0"/>
              <a:t>contribution to </a:t>
            </a:r>
            <a:r>
              <a:rPr lang="en-US" sz="3000" b="1" dirty="0"/>
              <a:t>development</a:t>
            </a:r>
            <a:endParaRPr lang="it-IT" sz="3000" b="1" dirty="0"/>
          </a:p>
        </p:txBody>
      </p:sp>
      <p:sp>
        <p:nvSpPr>
          <p:cNvPr id="4" name="Segnaposto contenuto 3"/>
          <p:cNvSpPr>
            <a:spLocks noGrp="1"/>
          </p:cNvSpPr>
          <p:nvPr>
            <p:ph sz="half" idx="2"/>
          </p:nvPr>
        </p:nvSpPr>
        <p:spPr>
          <a:xfrm>
            <a:off x="7078980" y="2103496"/>
            <a:ext cx="3512820" cy="5256454"/>
          </a:xfrm>
        </p:spPr>
        <p:txBody>
          <a:bodyPr/>
          <a:lstStyle/>
          <a:p>
            <a:r>
              <a:rPr lang="en-US" sz="2200" b="1" dirty="0" smtClean="0"/>
              <a:t>Deeper understanding </a:t>
            </a:r>
            <a:r>
              <a:rPr lang="en-US" sz="2200" dirty="0" smtClean="0"/>
              <a:t>of country context</a:t>
            </a:r>
          </a:p>
          <a:p>
            <a:r>
              <a:rPr lang="en-US" sz="2200" dirty="0" smtClean="0"/>
              <a:t>Allows </a:t>
            </a:r>
            <a:r>
              <a:rPr lang="en-US" sz="2200" b="1" dirty="0" smtClean="0"/>
              <a:t>reporting progress over time</a:t>
            </a:r>
          </a:p>
          <a:p>
            <a:r>
              <a:rPr lang="en-US" sz="2200" b="1" dirty="0" smtClean="0"/>
              <a:t>Easier to reach constructive consensus </a:t>
            </a:r>
            <a:r>
              <a:rPr lang="en-US" sz="2200" dirty="0" smtClean="0"/>
              <a:t>and less risk of bias or conflict</a:t>
            </a:r>
          </a:p>
          <a:p>
            <a:r>
              <a:rPr lang="en-US" sz="2200" dirty="0" smtClean="0"/>
              <a:t>Data can be </a:t>
            </a:r>
            <a:r>
              <a:rPr lang="en-US" sz="2200" dirty="0" err="1" smtClean="0"/>
              <a:t>analysed</a:t>
            </a:r>
            <a:r>
              <a:rPr lang="en-US" sz="2200" dirty="0" smtClean="0"/>
              <a:t>, compared and </a:t>
            </a:r>
            <a:r>
              <a:rPr lang="en-US" sz="2200" b="1" dirty="0" smtClean="0"/>
              <a:t>used to guide action</a:t>
            </a:r>
            <a:r>
              <a:rPr lang="en-US" sz="2200" dirty="0" smtClean="0"/>
              <a:t>; </a:t>
            </a:r>
          </a:p>
          <a:p>
            <a:r>
              <a:rPr lang="en-US" sz="2200" dirty="0" smtClean="0"/>
              <a:t>Possible basis for </a:t>
            </a:r>
            <a:br>
              <a:rPr lang="en-US" sz="2200" dirty="0" smtClean="0"/>
            </a:br>
            <a:r>
              <a:rPr lang="en-US" sz="2200" b="1" dirty="0" smtClean="0"/>
              <a:t>SDG 17.17 </a:t>
            </a:r>
            <a:r>
              <a:rPr lang="en-US" sz="2200" dirty="0" smtClean="0"/>
              <a:t>(currently missing)</a:t>
            </a:r>
            <a:endParaRPr lang="it-IT" sz="2200" b="1" dirty="0"/>
          </a:p>
        </p:txBody>
      </p:sp>
      <p:sp>
        <p:nvSpPr>
          <p:cNvPr id="8" name="Titolo 1"/>
          <p:cNvSpPr txBox="1">
            <a:spLocks/>
          </p:cNvSpPr>
          <p:nvPr/>
        </p:nvSpPr>
        <p:spPr>
          <a:xfrm>
            <a:off x="483236" y="1416148"/>
            <a:ext cx="6432552" cy="477402"/>
          </a:xfrm>
          <a:prstGeom prst="rect">
            <a:avLst/>
          </a:prstGeom>
          <a:solidFill>
            <a:schemeClr val="accent6">
              <a:lumMod val="60000"/>
              <a:lumOff val="40000"/>
            </a:schemeClr>
          </a:solidFill>
        </p:spPr>
        <p:txBody>
          <a:bodyPr lIns="0" tIns="0" rIns="0" bIns="0" anchor="ctr"/>
          <a:lstStyle>
            <a:lvl1pPr algn="l" defTabSz="914400" rtl="0" eaLnBrk="1" latinLnBrk="0" hangingPunct="1">
              <a:lnSpc>
                <a:spcPct val="90000"/>
              </a:lnSpc>
              <a:spcBef>
                <a:spcPct val="0"/>
              </a:spcBef>
              <a:buNone/>
              <a:defRPr sz="4400" kern="1200">
                <a:solidFill>
                  <a:schemeClr val="tx1"/>
                </a:solidFill>
                <a:latin typeface="Arial" charset="0"/>
                <a:ea typeface="Arial" charset="0"/>
                <a:cs typeface="Arial" charset="0"/>
              </a:defRPr>
            </a:lvl1pPr>
          </a:lstStyle>
          <a:p>
            <a:pPr algn="ctr"/>
            <a:r>
              <a:rPr lang="it-IT" sz="2200" b="1" dirty="0" err="1" smtClean="0">
                <a:solidFill>
                  <a:schemeClr val="bg1"/>
                </a:solidFill>
              </a:rPr>
              <a:t>Simplifying</a:t>
            </a:r>
            <a:r>
              <a:rPr lang="it-IT" sz="2200" b="1" dirty="0" smtClean="0">
                <a:solidFill>
                  <a:schemeClr val="bg1"/>
                </a:solidFill>
              </a:rPr>
              <a:t> reporting</a:t>
            </a:r>
            <a:endParaRPr lang="it-IT" sz="2200" b="1" dirty="0">
              <a:solidFill>
                <a:schemeClr val="bg1"/>
              </a:solidFill>
            </a:endParaRPr>
          </a:p>
        </p:txBody>
      </p:sp>
      <p:sp>
        <p:nvSpPr>
          <p:cNvPr id="9" name="Titolo 1"/>
          <p:cNvSpPr txBox="1">
            <a:spLocks/>
          </p:cNvSpPr>
          <p:nvPr/>
        </p:nvSpPr>
        <p:spPr>
          <a:xfrm>
            <a:off x="7200109" y="1437848"/>
            <a:ext cx="2929728" cy="434000"/>
          </a:xfrm>
          <a:prstGeom prst="rect">
            <a:avLst/>
          </a:prstGeom>
          <a:solidFill>
            <a:schemeClr val="accent5">
              <a:lumMod val="75000"/>
            </a:schemeClr>
          </a:solidFill>
        </p:spPr>
        <p:txBody>
          <a:bodyPr lIns="0" tIns="0" rIns="0" bIns="0" anchor="ctr"/>
          <a:lstStyle>
            <a:lvl1pPr algn="l" defTabSz="914400" rtl="0" eaLnBrk="1" latinLnBrk="0" hangingPunct="1">
              <a:lnSpc>
                <a:spcPct val="90000"/>
              </a:lnSpc>
              <a:spcBef>
                <a:spcPct val="0"/>
              </a:spcBef>
              <a:buNone/>
              <a:defRPr sz="4400" kern="1200">
                <a:solidFill>
                  <a:schemeClr val="tx1"/>
                </a:solidFill>
                <a:latin typeface="Arial" charset="0"/>
                <a:ea typeface="Arial" charset="0"/>
                <a:cs typeface="Arial" charset="0"/>
              </a:defRPr>
            </a:lvl1pPr>
          </a:lstStyle>
          <a:p>
            <a:pPr algn="ctr"/>
            <a:r>
              <a:rPr lang="it-IT" sz="2200" b="1" dirty="0" err="1" smtClean="0">
                <a:solidFill>
                  <a:schemeClr val="bg1"/>
                </a:solidFill>
              </a:rPr>
              <a:t>Adding</a:t>
            </a:r>
            <a:r>
              <a:rPr lang="it-IT" sz="2200" b="1" dirty="0" smtClean="0">
                <a:solidFill>
                  <a:schemeClr val="bg1"/>
                </a:solidFill>
              </a:rPr>
              <a:t> more </a:t>
            </a:r>
            <a:r>
              <a:rPr lang="it-IT" sz="2200" b="1" dirty="0" err="1" smtClean="0">
                <a:solidFill>
                  <a:schemeClr val="bg1"/>
                </a:solidFill>
              </a:rPr>
              <a:t>value</a:t>
            </a:r>
            <a:endParaRPr lang="it-IT" sz="2200" b="1" dirty="0">
              <a:solidFill>
                <a:schemeClr val="bg1"/>
              </a:solidFill>
            </a:endParaRPr>
          </a:p>
        </p:txBody>
      </p:sp>
      <p:sp>
        <p:nvSpPr>
          <p:cNvPr id="13" name="Segnaposto contenuto 3"/>
          <p:cNvSpPr>
            <a:spLocks noGrp="1"/>
          </p:cNvSpPr>
          <p:nvPr>
            <p:ph sz="half" idx="2"/>
          </p:nvPr>
        </p:nvSpPr>
        <p:spPr>
          <a:xfrm>
            <a:off x="247791" y="2081895"/>
            <a:ext cx="6748959" cy="3254034"/>
          </a:xfrm>
        </p:spPr>
        <p:txBody>
          <a:bodyPr/>
          <a:lstStyle/>
          <a:p>
            <a:r>
              <a:rPr lang="en-US" sz="2400" dirty="0"/>
              <a:t>From </a:t>
            </a:r>
            <a:r>
              <a:rPr lang="en-US" sz="2400" b="1" dirty="0" smtClean="0"/>
              <a:t>open-ended narrative questions </a:t>
            </a:r>
            <a:r>
              <a:rPr lang="en-US" sz="2400" dirty="0" smtClean="0"/>
              <a:t>to </a:t>
            </a:r>
            <a:r>
              <a:rPr lang="en-GB" sz="2400" dirty="0"/>
              <a:t>four-level </a:t>
            </a:r>
            <a:r>
              <a:rPr lang="en-GB" sz="2400" dirty="0" smtClean="0"/>
              <a:t>scale (i.e. easier to interpret and negotiate a consensus agreed answer)</a:t>
            </a:r>
            <a:endParaRPr lang="en-GB" sz="2400" dirty="0"/>
          </a:p>
          <a:p>
            <a:r>
              <a:rPr lang="en-US" sz="2400" b="1" dirty="0" smtClean="0"/>
              <a:t>Simpler wording </a:t>
            </a:r>
            <a:r>
              <a:rPr lang="en-US" sz="2400" dirty="0" smtClean="0"/>
              <a:t>(technical jargon removed)</a:t>
            </a:r>
          </a:p>
          <a:p>
            <a:r>
              <a:rPr lang="it-IT" sz="2400" b="1" dirty="0" err="1" smtClean="0"/>
              <a:t>Contextual</a:t>
            </a:r>
            <a:r>
              <a:rPr lang="it-IT" sz="2400" b="1" dirty="0" smtClean="0"/>
              <a:t> help </a:t>
            </a:r>
            <a:r>
              <a:rPr lang="it-IT" sz="2400" dirty="0" smtClean="0"/>
              <a:t>(“</a:t>
            </a:r>
            <a:r>
              <a:rPr lang="it-IT" sz="2400" dirty="0" err="1" smtClean="0"/>
              <a:t>Characteristics</a:t>
            </a:r>
            <a:r>
              <a:rPr lang="it-IT" sz="2400" dirty="0" smtClean="0"/>
              <a:t> of </a:t>
            </a:r>
            <a:r>
              <a:rPr lang="it-IT" sz="2400" dirty="0" err="1" smtClean="0"/>
              <a:t>practice</a:t>
            </a:r>
            <a:r>
              <a:rPr lang="it-IT" sz="2400" dirty="0" smtClean="0"/>
              <a:t>”)  help </a:t>
            </a:r>
            <a:r>
              <a:rPr lang="en-US" sz="2400" dirty="0" smtClean="0"/>
              <a:t>interpret and identify adequate answers</a:t>
            </a:r>
          </a:p>
          <a:p>
            <a:r>
              <a:rPr lang="en-US" sz="2400" b="1" dirty="0" smtClean="0"/>
              <a:t>Contextual data </a:t>
            </a:r>
            <a:r>
              <a:rPr lang="en-US" sz="2400" dirty="0" smtClean="0"/>
              <a:t>in reporting tool helps </a:t>
            </a:r>
            <a:r>
              <a:rPr lang="en-GB" sz="2400" dirty="0" smtClean="0"/>
              <a:t>informing </a:t>
            </a:r>
            <a:r>
              <a:rPr lang="en-GB" sz="2400" dirty="0"/>
              <a:t>the discussion </a:t>
            </a:r>
            <a:r>
              <a:rPr lang="en-GB" sz="2400" dirty="0" smtClean="0"/>
              <a:t>and answers</a:t>
            </a:r>
          </a:p>
          <a:p>
            <a:r>
              <a:rPr lang="en-GB" sz="2400" b="1" dirty="0" smtClean="0"/>
              <a:t>Improved guidance </a:t>
            </a:r>
            <a:r>
              <a:rPr lang="en-GB" sz="2400" dirty="0" smtClean="0"/>
              <a:t>(step by step) </a:t>
            </a:r>
            <a:r>
              <a:rPr lang="en-US" sz="2400" dirty="0"/>
              <a:t>and example of successful country </a:t>
            </a:r>
            <a:r>
              <a:rPr lang="en-US" sz="2400" dirty="0" smtClean="0"/>
              <a:t>approaches </a:t>
            </a:r>
            <a:r>
              <a:rPr lang="en-GB" sz="2400" dirty="0" smtClean="0"/>
              <a:t>to carry out dialogue and reporting</a:t>
            </a:r>
          </a:p>
          <a:p>
            <a:r>
              <a:rPr lang="en-US" sz="2400" b="1" dirty="0" smtClean="0"/>
              <a:t>Dedicated help </a:t>
            </a:r>
            <a:r>
              <a:rPr lang="en-US" sz="2400" b="1" dirty="0"/>
              <a:t>desk </a:t>
            </a:r>
            <a:r>
              <a:rPr lang="en-US" sz="2400" b="1" dirty="0" smtClean="0"/>
              <a:t>support </a:t>
            </a:r>
            <a:r>
              <a:rPr lang="en-US" sz="2400" dirty="0" smtClean="0"/>
              <a:t>throughout </a:t>
            </a:r>
            <a:r>
              <a:rPr lang="en-US" sz="2400" dirty="0"/>
              <a:t>the </a:t>
            </a:r>
            <a:r>
              <a:rPr lang="en-US" sz="2400" dirty="0" smtClean="0"/>
              <a:t>exercise</a:t>
            </a:r>
            <a:endParaRPr lang="it-IT" sz="2400" dirty="0"/>
          </a:p>
        </p:txBody>
      </p:sp>
    </p:spTree>
    <p:extLst>
      <p:ext uri="{BB962C8B-B14F-4D97-AF65-F5344CB8AC3E}">
        <p14:creationId xmlns:p14="http://schemas.microsoft.com/office/powerpoint/2010/main" val="3820631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49274" y="518161"/>
            <a:ext cx="9902665" cy="1056640"/>
          </a:xfrm>
          <a:solidFill>
            <a:schemeClr val="bg1"/>
          </a:solidFill>
        </p:spPr>
        <p:txBody>
          <a:bodyPr/>
          <a:lstStyle/>
          <a:p>
            <a:r>
              <a:rPr lang="it-IT" sz="3000" b="1" dirty="0" err="1">
                <a:solidFill>
                  <a:schemeClr val="accent2"/>
                </a:solidFill>
              </a:rPr>
              <a:t>Indicator</a:t>
            </a:r>
            <a:r>
              <a:rPr lang="it-IT" sz="3000" b="1" dirty="0">
                <a:solidFill>
                  <a:schemeClr val="accent2"/>
                </a:solidFill>
              </a:rPr>
              <a:t> 2. </a:t>
            </a:r>
            <a:r>
              <a:rPr lang="en-US" sz="3000" b="1" dirty="0"/>
              <a:t>CSOs operate within an environment that </a:t>
            </a:r>
            <a:r>
              <a:rPr lang="en-US" sz="3000" b="1" dirty="0" err="1"/>
              <a:t>maximises</a:t>
            </a:r>
            <a:r>
              <a:rPr lang="en-US" sz="3000" b="1" dirty="0"/>
              <a:t> their </a:t>
            </a:r>
            <a:r>
              <a:rPr lang="en-US" sz="3000" b="1" dirty="0" smtClean="0"/>
              <a:t>contribution to </a:t>
            </a:r>
            <a:r>
              <a:rPr lang="en-US" sz="3000" b="1" dirty="0"/>
              <a:t>development</a:t>
            </a:r>
            <a:endParaRPr lang="it-IT" sz="3000" b="1" dirty="0"/>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273" r="3545"/>
          <a:stretch/>
        </p:blipFill>
        <p:spPr bwMode="auto">
          <a:xfrm>
            <a:off x="0" y="1884826"/>
            <a:ext cx="10663695" cy="4511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7775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49274" y="518161"/>
            <a:ext cx="9580563" cy="1056640"/>
          </a:xfrm>
          <a:solidFill>
            <a:schemeClr val="bg1"/>
          </a:solidFill>
        </p:spPr>
        <p:txBody>
          <a:bodyPr/>
          <a:lstStyle/>
          <a:p>
            <a:r>
              <a:rPr lang="it-IT" sz="3000" b="1" dirty="0" err="1" smtClean="0">
                <a:solidFill>
                  <a:schemeClr val="accent2"/>
                </a:solidFill>
              </a:rPr>
              <a:t>Indicator</a:t>
            </a:r>
            <a:r>
              <a:rPr lang="it-IT" sz="3000" b="1" dirty="0" smtClean="0">
                <a:solidFill>
                  <a:schemeClr val="accent2"/>
                </a:solidFill>
              </a:rPr>
              <a:t> 3. </a:t>
            </a:r>
            <a:r>
              <a:rPr lang="en-US" sz="3000" b="1" dirty="0"/>
              <a:t>Quality of public-private dialogue </a:t>
            </a:r>
          </a:p>
        </p:txBody>
      </p:sp>
      <p:sp>
        <p:nvSpPr>
          <p:cNvPr id="3" name="Segnaposto contenuto 2"/>
          <p:cNvSpPr>
            <a:spLocks noGrp="1"/>
          </p:cNvSpPr>
          <p:nvPr>
            <p:ph sz="half" idx="1"/>
          </p:nvPr>
        </p:nvSpPr>
        <p:spPr>
          <a:xfrm>
            <a:off x="549272" y="4906212"/>
            <a:ext cx="4710293" cy="3152858"/>
          </a:xfrm>
        </p:spPr>
        <p:txBody>
          <a:bodyPr/>
          <a:lstStyle/>
          <a:p>
            <a:r>
              <a:rPr lang="en-US" sz="2200" dirty="0" smtClean="0"/>
              <a:t>Focus on whether </a:t>
            </a:r>
            <a:r>
              <a:rPr lang="en-US" sz="2200" dirty="0"/>
              <a:t>the </a:t>
            </a:r>
            <a:r>
              <a:rPr lang="en-US" sz="2200" b="1" dirty="0"/>
              <a:t>basic conditions for dialogue </a:t>
            </a:r>
            <a:r>
              <a:rPr lang="en-US" sz="2200" dirty="0"/>
              <a:t>were in </a:t>
            </a:r>
            <a:r>
              <a:rPr lang="en-US" sz="2200" dirty="0" smtClean="0"/>
              <a:t>place</a:t>
            </a:r>
          </a:p>
          <a:p>
            <a:r>
              <a:rPr lang="en-US" sz="2200" dirty="0" smtClean="0"/>
              <a:t>Did not consider </a:t>
            </a:r>
            <a:r>
              <a:rPr lang="en-US" sz="2200" b="1" dirty="0" smtClean="0"/>
              <a:t>quality and/or </a:t>
            </a:r>
            <a:r>
              <a:rPr lang="en-US" sz="2200" b="1" dirty="0"/>
              <a:t>results of the </a:t>
            </a:r>
            <a:r>
              <a:rPr lang="en-US" sz="2200" b="1" dirty="0" smtClean="0"/>
              <a:t>dialogue</a:t>
            </a:r>
          </a:p>
          <a:p>
            <a:r>
              <a:rPr lang="en-US" sz="2200" dirty="0" smtClean="0"/>
              <a:t>Optional module 3 (in-depth assessment) not taken on board</a:t>
            </a:r>
            <a:endParaRPr lang="en-US" sz="2200" dirty="0"/>
          </a:p>
          <a:p>
            <a:pPr marL="0" indent="0">
              <a:buNone/>
            </a:pPr>
            <a:endParaRPr lang="it-IT" sz="2200" dirty="0"/>
          </a:p>
        </p:txBody>
      </p:sp>
      <p:sp>
        <p:nvSpPr>
          <p:cNvPr id="4" name="Segnaposto contenuto 3"/>
          <p:cNvSpPr>
            <a:spLocks noGrp="1"/>
          </p:cNvSpPr>
          <p:nvPr>
            <p:ph sz="half" idx="2"/>
          </p:nvPr>
        </p:nvSpPr>
        <p:spPr>
          <a:xfrm>
            <a:off x="5421311" y="4893360"/>
            <a:ext cx="4708525" cy="3165710"/>
          </a:xfrm>
        </p:spPr>
        <p:txBody>
          <a:bodyPr/>
          <a:lstStyle/>
          <a:p>
            <a:r>
              <a:rPr lang="en-US" sz="2200" dirty="0" smtClean="0"/>
              <a:t>A </a:t>
            </a:r>
            <a:r>
              <a:rPr lang="en-US" sz="2200" dirty="0"/>
              <a:t>more </a:t>
            </a:r>
            <a:r>
              <a:rPr lang="en-US" sz="2200" b="1" dirty="0"/>
              <a:t>complete, actionable picture of the quality of public-private dialogue</a:t>
            </a:r>
            <a:r>
              <a:rPr lang="en-US" sz="2200" dirty="0"/>
              <a:t> in the country </a:t>
            </a:r>
            <a:endParaRPr lang="en-US" sz="2200" dirty="0" smtClean="0"/>
          </a:p>
          <a:p>
            <a:r>
              <a:rPr lang="en-US" sz="2200" dirty="0" smtClean="0"/>
              <a:t>i.e. </a:t>
            </a:r>
            <a:r>
              <a:rPr lang="en-US" sz="2200" dirty="0"/>
              <a:t>relevant content, inclusive and transparent processes, and actual results and joint </a:t>
            </a:r>
            <a:r>
              <a:rPr lang="en-US" sz="2200" dirty="0" smtClean="0"/>
              <a:t>action </a:t>
            </a:r>
            <a:endParaRPr lang="en-US" sz="2200" dirty="0"/>
          </a:p>
        </p:txBody>
      </p:sp>
      <p:sp>
        <p:nvSpPr>
          <p:cNvPr id="8" name="Titolo 1"/>
          <p:cNvSpPr txBox="1">
            <a:spLocks/>
          </p:cNvSpPr>
          <p:nvPr/>
        </p:nvSpPr>
        <p:spPr>
          <a:xfrm>
            <a:off x="549273" y="4353548"/>
            <a:ext cx="4632326" cy="434002"/>
          </a:xfrm>
          <a:prstGeom prst="rect">
            <a:avLst/>
          </a:prstGeom>
          <a:solidFill>
            <a:schemeClr val="accent2">
              <a:lumMod val="60000"/>
              <a:lumOff val="40000"/>
            </a:schemeClr>
          </a:solidFill>
        </p:spPr>
        <p:txBody>
          <a:bodyPr lIns="0" tIns="0" rIns="0" bIns="0"/>
          <a:lstStyle>
            <a:lvl1pPr algn="l" defTabSz="914400" rtl="0" eaLnBrk="1" latinLnBrk="0" hangingPunct="1">
              <a:lnSpc>
                <a:spcPct val="90000"/>
              </a:lnSpc>
              <a:spcBef>
                <a:spcPct val="0"/>
              </a:spcBef>
              <a:buNone/>
              <a:defRPr sz="4400" kern="1200">
                <a:solidFill>
                  <a:schemeClr val="tx1"/>
                </a:solidFill>
                <a:latin typeface="Arial" charset="0"/>
                <a:ea typeface="Arial" charset="0"/>
                <a:cs typeface="Arial" charset="0"/>
              </a:defRPr>
            </a:lvl1pPr>
          </a:lstStyle>
          <a:p>
            <a:pPr algn="ctr"/>
            <a:r>
              <a:rPr lang="it-IT" sz="2200" b="1" dirty="0" err="1" smtClean="0">
                <a:solidFill>
                  <a:schemeClr val="bg1"/>
                </a:solidFill>
              </a:rPr>
              <a:t>Shortcomings</a:t>
            </a:r>
            <a:endParaRPr lang="it-IT" sz="2200" b="1" dirty="0">
              <a:solidFill>
                <a:schemeClr val="bg1"/>
              </a:solidFill>
            </a:endParaRPr>
          </a:p>
        </p:txBody>
      </p:sp>
      <p:sp>
        <p:nvSpPr>
          <p:cNvPr id="9" name="Titolo 1"/>
          <p:cNvSpPr txBox="1">
            <a:spLocks/>
          </p:cNvSpPr>
          <p:nvPr/>
        </p:nvSpPr>
        <p:spPr>
          <a:xfrm>
            <a:off x="5516880" y="4353550"/>
            <a:ext cx="4775198" cy="434000"/>
          </a:xfrm>
          <a:prstGeom prst="rect">
            <a:avLst/>
          </a:prstGeom>
          <a:solidFill>
            <a:schemeClr val="accent6"/>
          </a:solidFill>
        </p:spPr>
        <p:txBody>
          <a:bodyPr lIns="0" tIns="0" rIns="0" bIns="0"/>
          <a:lstStyle>
            <a:lvl1pPr algn="l" defTabSz="914400" rtl="0" eaLnBrk="1" latinLnBrk="0" hangingPunct="1">
              <a:lnSpc>
                <a:spcPct val="90000"/>
              </a:lnSpc>
              <a:spcBef>
                <a:spcPct val="0"/>
              </a:spcBef>
              <a:buNone/>
              <a:defRPr sz="4400" kern="1200">
                <a:solidFill>
                  <a:schemeClr val="tx1"/>
                </a:solidFill>
                <a:latin typeface="Arial" charset="0"/>
                <a:ea typeface="Arial" charset="0"/>
                <a:cs typeface="Arial" charset="0"/>
              </a:defRPr>
            </a:lvl1pPr>
          </a:lstStyle>
          <a:p>
            <a:pPr algn="ctr"/>
            <a:r>
              <a:rPr lang="it-IT" sz="2200" b="1" dirty="0" err="1" smtClean="0">
                <a:solidFill>
                  <a:schemeClr val="bg1"/>
                </a:solidFill>
              </a:rPr>
              <a:t>Key</a:t>
            </a:r>
            <a:r>
              <a:rPr lang="it-IT" sz="2200" b="1" dirty="0" smtClean="0">
                <a:solidFill>
                  <a:schemeClr val="bg1"/>
                </a:solidFill>
              </a:rPr>
              <a:t> </a:t>
            </a:r>
            <a:r>
              <a:rPr lang="it-IT" sz="2200" b="1" dirty="0" err="1" smtClean="0">
                <a:solidFill>
                  <a:schemeClr val="bg1"/>
                </a:solidFill>
              </a:rPr>
              <a:t>proposed</a:t>
            </a:r>
            <a:r>
              <a:rPr lang="it-IT" sz="2200" b="1" dirty="0" smtClean="0">
                <a:solidFill>
                  <a:schemeClr val="bg1"/>
                </a:solidFill>
              </a:rPr>
              <a:t> </a:t>
            </a:r>
            <a:r>
              <a:rPr lang="it-IT" sz="2200" b="1" dirty="0" err="1" smtClean="0">
                <a:solidFill>
                  <a:schemeClr val="bg1"/>
                </a:solidFill>
              </a:rPr>
              <a:t>changes</a:t>
            </a:r>
            <a:endParaRPr lang="it-IT" sz="2200" b="1" dirty="0">
              <a:solidFill>
                <a:schemeClr val="bg1"/>
              </a:solidFill>
            </a:endParaRPr>
          </a:p>
        </p:txBody>
      </p:sp>
      <p:sp>
        <p:nvSpPr>
          <p:cNvPr id="11" name="Titolo 1"/>
          <p:cNvSpPr txBox="1">
            <a:spLocks/>
          </p:cNvSpPr>
          <p:nvPr/>
        </p:nvSpPr>
        <p:spPr>
          <a:xfrm>
            <a:off x="549274" y="1521758"/>
            <a:ext cx="9742804" cy="408642"/>
          </a:xfrm>
          <a:prstGeom prst="rect">
            <a:avLst/>
          </a:prstGeom>
          <a:solidFill>
            <a:schemeClr val="tx1">
              <a:lumMod val="65000"/>
              <a:lumOff val="35000"/>
            </a:schemeClr>
          </a:solidFill>
        </p:spPr>
        <p:txBody>
          <a:bodyPr lIns="0" tIns="0" rIns="0" bIns="0"/>
          <a:lstStyle>
            <a:lvl1pPr algn="l" defTabSz="914400" rtl="0" eaLnBrk="1" latinLnBrk="0" hangingPunct="1">
              <a:lnSpc>
                <a:spcPct val="90000"/>
              </a:lnSpc>
              <a:spcBef>
                <a:spcPct val="0"/>
              </a:spcBef>
              <a:buNone/>
              <a:defRPr sz="4400" kern="1200">
                <a:solidFill>
                  <a:schemeClr val="tx1"/>
                </a:solidFill>
                <a:latin typeface="Arial" charset="0"/>
                <a:ea typeface="Arial" charset="0"/>
                <a:cs typeface="Arial" charset="0"/>
              </a:defRPr>
            </a:lvl1pPr>
          </a:lstStyle>
          <a:p>
            <a:pPr algn="ctr"/>
            <a:r>
              <a:rPr lang="it-IT" sz="2200" b="1" dirty="0" err="1" smtClean="0">
                <a:solidFill>
                  <a:schemeClr val="bg1"/>
                </a:solidFill>
              </a:rPr>
              <a:t>Original</a:t>
            </a:r>
            <a:r>
              <a:rPr lang="it-IT" sz="2200" b="1" dirty="0" smtClean="0">
                <a:solidFill>
                  <a:schemeClr val="bg1"/>
                </a:solidFill>
              </a:rPr>
              <a:t> </a:t>
            </a:r>
            <a:r>
              <a:rPr lang="it-IT" sz="2200" b="1" dirty="0" err="1" smtClean="0">
                <a:solidFill>
                  <a:schemeClr val="bg1"/>
                </a:solidFill>
              </a:rPr>
              <a:t>methodology</a:t>
            </a:r>
            <a:endParaRPr lang="it-IT" sz="2200" b="1" dirty="0">
              <a:solidFill>
                <a:schemeClr val="bg1"/>
              </a:solidFill>
            </a:endParaRPr>
          </a:p>
        </p:txBody>
      </p:sp>
      <p:sp>
        <p:nvSpPr>
          <p:cNvPr id="12" name="Segnaposto contenuto 2"/>
          <p:cNvSpPr txBox="1">
            <a:spLocks/>
          </p:cNvSpPr>
          <p:nvPr/>
        </p:nvSpPr>
        <p:spPr>
          <a:xfrm>
            <a:off x="549274" y="2089702"/>
            <a:ext cx="9742804" cy="1385018"/>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2400" dirty="0" smtClean="0"/>
              <a:t>Measured the </a:t>
            </a:r>
            <a:r>
              <a:rPr lang="en-US" sz="2400" b="1" dirty="0" smtClean="0"/>
              <a:t>quality of public-private dialogue </a:t>
            </a:r>
            <a:r>
              <a:rPr lang="en-US" sz="2400" dirty="0" smtClean="0"/>
              <a:t>using a four dimension scale (i.e. willingness/readiness of gov’t, private sector, champions &amp; facilitators, instruments and logistics)</a:t>
            </a:r>
          </a:p>
          <a:p>
            <a:r>
              <a:rPr lang="en-US" sz="2400" dirty="0" smtClean="0"/>
              <a:t>For each dimension, relied on 0-10 scoring method plus narrative</a:t>
            </a:r>
          </a:p>
          <a:p>
            <a:r>
              <a:rPr lang="en-US" sz="2400" b="1" dirty="0" smtClean="0"/>
              <a:t>Multi-stakeholder process </a:t>
            </a:r>
            <a:r>
              <a:rPr lang="en-US" sz="2400" dirty="0" smtClean="0"/>
              <a:t>to agree on country situation </a:t>
            </a:r>
            <a:endParaRPr lang="en-US" sz="2400" dirty="0"/>
          </a:p>
        </p:txBody>
      </p:sp>
    </p:spTree>
    <p:extLst>
      <p:ext uri="{BB962C8B-B14F-4D97-AF65-F5344CB8AC3E}">
        <p14:creationId xmlns:p14="http://schemas.microsoft.com/office/powerpoint/2010/main" val="21332157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p:nvPr/>
        </p:nvPicPr>
        <p:blipFill rotWithShape="1">
          <a:blip r:embed="rId3"/>
          <a:srcRect t="49329"/>
          <a:stretch/>
        </p:blipFill>
        <p:spPr bwMode="auto">
          <a:xfrm>
            <a:off x="196004" y="5230815"/>
            <a:ext cx="8079895" cy="2328860"/>
          </a:xfrm>
          <a:prstGeom prst="rect">
            <a:avLst/>
          </a:prstGeom>
          <a:ln>
            <a:noFill/>
          </a:ln>
          <a:extLst>
            <a:ext uri="{53640926-AAD7-44d8-BBD7-CCE9431645EC}">
              <a14:shadowObscured xmlns:a14="http://schemas.microsoft.com/office/drawing/2010/main"/>
            </a:ext>
          </a:extLst>
        </p:spPr>
      </p:pic>
      <p:sp>
        <p:nvSpPr>
          <p:cNvPr id="2" name="Titolo 1"/>
          <p:cNvSpPr>
            <a:spLocks noGrp="1"/>
          </p:cNvSpPr>
          <p:nvPr>
            <p:ph type="title"/>
          </p:nvPr>
        </p:nvSpPr>
        <p:spPr>
          <a:xfrm>
            <a:off x="549274" y="518161"/>
            <a:ext cx="9580563" cy="1056640"/>
          </a:xfrm>
          <a:solidFill>
            <a:schemeClr val="bg1"/>
          </a:solidFill>
        </p:spPr>
        <p:txBody>
          <a:bodyPr/>
          <a:lstStyle/>
          <a:p>
            <a:r>
              <a:rPr lang="it-IT" sz="3000" b="1" dirty="0" err="1">
                <a:solidFill>
                  <a:schemeClr val="accent2"/>
                </a:solidFill>
              </a:rPr>
              <a:t>Indicator</a:t>
            </a:r>
            <a:r>
              <a:rPr lang="it-IT" sz="3000" b="1" dirty="0">
                <a:solidFill>
                  <a:schemeClr val="accent2"/>
                </a:solidFill>
              </a:rPr>
              <a:t> 3. </a:t>
            </a:r>
            <a:r>
              <a:rPr lang="en-US" sz="3000" b="1" dirty="0"/>
              <a:t>Quality of public-private dialogue </a:t>
            </a:r>
            <a:endParaRPr lang="it-IT" sz="3000" b="1" dirty="0"/>
          </a:p>
        </p:txBody>
      </p:sp>
      <p:sp>
        <p:nvSpPr>
          <p:cNvPr id="4" name="Segnaposto contenuto 3"/>
          <p:cNvSpPr>
            <a:spLocks noGrp="1"/>
          </p:cNvSpPr>
          <p:nvPr>
            <p:ph sz="half" idx="2"/>
          </p:nvPr>
        </p:nvSpPr>
        <p:spPr>
          <a:xfrm>
            <a:off x="7078980" y="2081895"/>
            <a:ext cx="3512820" cy="3165710"/>
          </a:xfrm>
        </p:spPr>
        <p:txBody>
          <a:bodyPr/>
          <a:lstStyle/>
          <a:p>
            <a:pPr lvl="0"/>
            <a:r>
              <a:rPr lang="en-GB" sz="2400" dirty="0" smtClean="0"/>
              <a:t>More relevance by adding critical key elements to assess </a:t>
            </a:r>
            <a:r>
              <a:rPr lang="en-GB" sz="2400" dirty="0" err="1" smtClean="0"/>
              <a:t>PPD</a:t>
            </a:r>
            <a:r>
              <a:rPr lang="en-GB" sz="2400" dirty="0" smtClean="0"/>
              <a:t>: </a:t>
            </a:r>
          </a:p>
          <a:p>
            <a:pPr lvl="1"/>
            <a:r>
              <a:rPr lang="en-GB" sz="2000" dirty="0" smtClean="0"/>
              <a:t>Relevance of current public-private </a:t>
            </a:r>
            <a:r>
              <a:rPr lang="en-GB" sz="2000" dirty="0"/>
              <a:t>dialogues in the </a:t>
            </a:r>
            <a:r>
              <a:rPr lang="en-GB" sz="2000" dirty="0" smtClean="0"/>
              <a:t>country, results achieved and inclusiveness </a:t>
            </a:r>
            <a:endParaRPr lang="en-GB" sz="2000" dirty="0"/>
          </a:p>
        </p:txBody>
      </p:sp>
      <p:sp>
        <p:nvSpPr>
          <p:cNvPr id="8" name="Titolo 1"/>
          <p:cNvSpPr txBox="1">
            <a:spLocks/>
          </p:cNvSpPr>
          <p:nvPr/>
        </p:nvSpPr>
        <p:spPr>
          <a:xfrm>
            <a:off x="483236" y="1416148"/>
            <a:ext cx="6432552" cy="477402"/>
          </a:xfrm>
          <a:prstGeom prst="rect">
            <a:avLst/>
          </a:prstGeom>
          <a:solidFill>
            <a:schemeClr val="accent6">
              <a:lumMod val="60000"/>
              <a:lumOff val="40000"/>
            </a:schemeClr>
          </a:solidFill>
        </p:spPr>
        <p:txBody>
          <a:bodyPr lIns="0" tIns="0" rIns="0" bIns="0" anchor="ctr"/>
          <a:lstStyle>
            <a:lvl1pPr algn="l" defTabSz="914400" rtl="0" eaLnBrk="1" latinLnBrk="0" hangingPunct="1">
              <a:lnSpc>
                <a:spcPct val="90000"/>
              </a:lnSpc>
              <a:spcBef>
                <a:spcPct val="0"/>
              </a:spcBef>
              <a:buNone/>
              <a:defRPr sz="4400" kern="1200">
                <a:solidFill>
                  <a:schemeClr val="tx1"/>
                </a:solidFill>
                <a:latin typeface="Arial" charset="0"/>
                <a:ea typeface="Arial" charset="0"/>
                <a:cs typeface="Arial" charset="0"/>
              </a:defRPr>
            </a:lvl1pPr>
          </a:lstStyle>
          <a:p>
            <a:pPr algn="ctr"/>
            <a:r>
              <a:rPr lang="it-IT" sz="2200" b="1" dirty="0" err="1" smtClean="0">
                <a:solidFill>
                  <a:schemeClr val="bg1"/>
                </a:solidFill>
              </a:rPr>
              <a:t>Simplifying</a:t>
            </a:r>
            <a:r>
              <a:rPr lang="it-IT" sz="2200" b="1" dirty="0" smtClean="0">
                <a:solidFill>
                  <a:schemeClr val="bg1"/>
                </a:solidFill>
              </a:rPr>
              <a:t> reporting</a:t>
            </a:r>
            <a:endParaRPr lang="it-IT" sz="2200" b="1" dirty="0">
              <a:solidFill>
                <a:schemeClr val="bg1"/>
              </a:solidFill>
            </a:endParaRPr>
          </a:p>
        </p:txBody>
      </p:sp>
      <p:sp>
        <p:nvSpPr>
          <p:cNvPr id="9" name="Titolo 1"/>
          <p:cNvSpPr txBox="1">
            <a:spLocks/>
          </p:cNvSpPr>
          <p:nvPr/>
        </p:nvSpPr>
        <p:spPr>
          <a:xfrm>
            <a:off x="7200109" y="1437848"/>
            <a:ext cx="2929728" cy="434000"/>
          </a:xfrm>
          <a:prstGeom prst="rect">
            <a:avLst/>
          </a:prstGeom>
          <a:solidFill>
            <a:schemeClr val="accent5">
              <a:lumMod val="75000"/>
            </a:schemeClr>
          </a:solidFill>
        </p:spPr>
        <p:txBody>
          <a:bodyPr lIns="0" tIns="0" rIns="0" bIns="0" anchor="ctr"/>
          <a:lstStyle>
            <a:lvl1pPr algn="l" defTabSz="914400" rtl="0" eaLnBrk="1" latinLnBrk="0" hangingPunct="1">
              <a:lnSpc>
                <a:spcPct val="90000"/>
              </a:lnSpc>
              <a:spcBef>
                <a:spcPct val="0"/>
              </a:spcBef>
              <a:buNone/>
              <a:defRPr sz="4400" kern="1200">
                <a:solidFill>
                  <a:schemeClr val="tx1"/>
                </a:solidFill>
                <a:latin typeface="Arial" charset="0"/>
                <a:ea typeface="Arial" charset="0"/>
                <a:cs typeface="Arial" charset="0"/>
              </a:defRPr>
            </a:lvl1pPr>
          </a:lstStyle>
          <a:p>
            <a:pPr algn="ctr"/>
            <a:r>
              <a:rPr lang="it-IT" sz="2200" b="1" dirty="0" err="1" smtClean="0">
                <a:solidFill>
                  <a:schemeClr val="bg1"/>
                </a:solidFill>
              </a:rPr>
              <a:t>Adding</a:t>
            </a:r>
            <a:r>
              <a:rPr lang="it-IT" sz="2200" b="1" dirty="0" smtClean="0">
                <a:solidFill>
                  <a:schemeClr val="bg1"/>
                </a:solidFill>
              </a:rPr>
              <a:t> more </a:t>
            </a:r>
            <a:r>
              <a:rPr lang="it-IT" sz="2200" b="1" dirty="0" err="1" smtClean="0">
                <a:solidFill>
                  <a:schemeClr val="bg1"/>
                </a:solidFill>
              </a:rPr>
              <a:t>value</a:t>
            </a:r>
            <a:endParaRPr lang="it-IT" sz="2200" b="1" dirty="0">
              <a:solidFill>
                <a:schemeClr val="bg1"/>
              </a:solidFill>
            </a:endParaRPr>
          </a:p>
        </p:txBody>
      </p:sp>
      <p:sp>
        <p:nvSpPr>
          <p:cNvPr id="7" name="Segnaposto contenuto 3"/>
          <p:cNvSpPr>
            <a:spLocks noGrp="1"/>
          </p:cNvSpPr>
          <p:nvPr>
            <p:ph sz="half" idx="2"/>
          </p:nvPr>
        </p:nvSpPr>
        <p:spPr>
          <a:xfrm>
            <a:off x="415925" y="1931988"/>
            <a:ext cx="6594475" cy="582612"/>
          </a:xfrm>
        </p:spPr>
        <p:txBody>
          <a:bodyPr/>
          <a:lstStyle/>
          <a:p>
            <a:r>
              <a:rPr lang="en-US" sz="2400" dirty="0"/>
              <a:t>Contextual data in reporting tool helps </a:t>
            </a:r>
            <a:r>
              <a:rPr lang="en-GB" sz="2400" dirty="0"/>
              <a:t>informing the discussion and responses </a:t>
            </a:r>
          </a:p>
          <a:p>
            <a:r>
              <a:rPr lang="en-US" sz="2400" dirty="0" smtClean="0"/>
              <a:t>From </a:t>
            </a:r>
            <a:r>
              <a:rPr lang="en-US" sz="2400" dirty="0"/>
              <a:t>open ended responses to </a:t>
            </a:r>
            <a:r>
              <a:rPr lang="en-GB" sz="2400" dirty="0"/>
              <a:t>four-level </a:t>
            </a:r>
            <a:r>
              <a:rPr lang="en-GB" sz="2400" dirty="0" smtClean="0"/>
              <a:t>scale (easier to answer)</a:t>
            </a:r>
            <a:endParaRPr lang="en-GB" sz="2400" dirty="0"/>
          </a:p>
          <a:p>
            <a:r>
              <a:rPr lang="it-IT" sz="2400" dirty="0" err="1" smtClean="0"/>
              <a:t>Characteristics</a:t>
            </a:r>
            <a:r>
              <a:rPr lang="it-IT" sz="2400" dirty="0" smtClean="0"/>
              <a:t> of </a:t>
            </a:r>
            <a:r>
              <a:rPr lang="it-IT" sz="2400" dirty="0" err="1" smtClean="0"/>
              <a:t>practice</a:t>
            </a:r>
            <a:r>
              <a:rPr lang="it-IT" sz="2400" dirty="0" smtClean="0"/>
              <a:t> help </a:t>
            </a:r>
            <a:r>
              <a:rPr lang="en-US" sz="2400" dirty="0" smtClean="0"/>
              <a:t>identifying answers</a:t>
            </a:r>
          </a:p>
          <a:p>
            <a:r>
              <a:rPr lang="en-GB" sz="2400" dirty="0" smtClean="0"/>
              <a:t>Suggested key steps to carry out dialogue and reporting</a:t>
            </a:r>
          </a:p>
        </p:txBody>
      </p:sp>
    </p:spTree>
    <p:extLst>
      <p:ext uri="{BB962C8B-B14F-4D97-AF65-F5344CB8AC3E}">
        <p14:creationId xmlns:p14="http://schemas.microsoft.com/office/powerpoint/2010/main" val="22567552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49274" y="518161"/>
            <a:ext cx="9580563" cy="1056640"/>
          </a:xfrm>
          <a:solidFill>
            <a:schemeClr val="bg1"/>
          </a:solidFill>
        </p:spPr>
        <p:txBody>
          <a:bodyPr/>
          <a:lstStyle/>
          <a:p>
            <a:r>
              <a:rPr lang="it-IT" sz="3000" b="1" dirty="0" err="1" smtClean="0">
                <a:solidFill>
                  <a:schemeClr val="accent2"/>
                </a:solidFill>
              </a:rPr>
              <a:t>Indicator</a:t>
            </a:r>
            <a:r>
              <a:rPr lang="it-IT" sz="3000" b="1" dirty="0" smtClean="0">
                <a:solidFill>
                  <a:schemeClr val="accent2"/>
                </a:solidFill>
              </a:rPr>
              <a:t> 8. </a:t>
            </a:r>
            <a:r>
              <a:rPr lang="en-US" sz="3000" b="1" dirty="0"/>
              <a:t>Countries have transparent systems in place tracking public allocations for gender equality</a:t>
            </a:r>
            <a:br>
              <a:rPr lang="en-US" sz="3000" b="1" dirty="0"/>
            </a:br>
            <a:endParaRPr lang="en-US" sz="3000" b="1" dirty="0"/>
          </a:p>
        </p:txBody>
      </p:sp>
      <p:sp>
        <p:nvSpPr>
          <p:cNvPr id="3" name="Segnaposto contenuto 2"/>
          <p:cNvSpPr>
            <a:spLocks noGrp="1"/>
          </p:cNvSpPr>
          <p:nvPr>
            <p:ph sz="half" idx="1"/>
          </p:nvPr>
        </p:nvSpPr>
        <p:spPr>
          <a:xfrm>
            <a:off x="549272" y="4131862"/>
            <a:ext cx="4710293" cy="3152858"/>
          </a:xfrm>
        </p:spPr>
        <p:txBody>
          <a:bodyPr/>
          <a:lstStyle/>
          <a:p>
            <a:r>
              <a:rPr lang="en-US" sz="2200" dirty="0" err="1" smtClean="0"/>
              <a:t>Organised</a:t>
            </a:r>
            <a:r>
              <a:rPr lang="en-US" sz="2200" dirty="0" smtClean="0"/>
              <a:t> </a:t>
            </a:r>
            <a:r>
              <a:rPr lang="en-US" sz="2200" dirty="0"/>
              <a:t>around </a:t>
            </a:r>
            <a:r>
              <a:rPr lang="en-US" sz="2200" dirty="0" smtClean="0"/>
              <a:t>four </a:t>
            </a:r>
            <a:r>
              <a:rPr lang="en-US" sz="2200" b="1" dirty="0" smtClean="0"/>
              <a:t>too simple criteria</a:t>
            </a:r>
            <a:r>
              <a:rPr lang="en-US" sz="2200" dirty="0" smtClean="0"/>
              <a:t> </a:t>
            </a:r>
            <a:r>
              <a:rPr lang="en-US" sz="2200" dirty="0"/>
              <a:t>that described basic </a:t>
            </a:r>
            <a:r>
              <a:rPr lang="en-US" sz="2200" dirty="0" smtClean="0"/>
              <a:t>elements – </a:t>
            </a:r>
            <a:r>
              <a:rPr lang="en-US" sz="2200" b="1" dirty="0" smtClean="0"/>
              <a:t>bias towards ‘generous’  positives</a:t>
            </a:r>
            <a:r>
              <a:rPr lang="en-US" sz="2200" dirty="0" smtClean="0"/>
              <a:t>.</a:t>
            </a:r>
          </a:p>
          <a:p>
            <a:r>
              <a:rPr lang="en-US" sz="2200" dirty="0" smtClean="0"/>
              <a:t>Main issue: </a:t>
            </a:r>
            <a:r>
              <a:rPr lang="en-US" sz="2200" b="1" dirty="0" smtClean="0"/>
              <a:t>no reference </a:t>
            </a:r>
            <a:r>
              <a:rPr lang="en-US" sz="2200" dirty="0" smtClean="0"/>
              <a:t>to the </a:t>
            </a:r>
            <a:r>
              <a:rPr lang="en-US" sz="2200" b="1" dirty="0" smtClean="0"/>
              <a:t>quality</a:t>
            </a:r>
            <a:r>
              <a:rPr lang="en-US" sz="2200" dirty="0"/>
              <a:t>, </a:t>
            </a:r>
            <a:r>
              <a:rPr lang="en-US" sz="2200" b="1" dirty="0"/>
              <a:t>relevance</a:t>
            </a:r>
            <a:r>
              <a:rPr lang="en-US" sz="2200" dirty="0"/>
              <a:t>, or </a:t>
            </a:r>
            <a:r>
              <a:rPr lang="en-US" sz="2200" b="1" dirty="0" smtClean="0"/>
              <a:t>actual use </a:t>
            </a:r>
            <a:r>
              <a:rPr lang="en-US" sz="2200" dirty="0" smtClean="0"/>
              <a:t>of these gov’t tracking systems.</a:t>
            </a:r>
          </a:p>
          <a:p>
            <a:r>
              <a:rPr lang="en-US" sz="2200" dirty="0" smtClean="0"/>
              <a:t>Results not useful to inform any dialogue or action.</a:t>
            </a:r>
            <a:endParaRPr lang="it-IT" sz="2200" dirty="0"/>
          </a:p>
        </p:txBody>
      </p:sp>
      <p:sp>
        <p:nvSpPr>
          <p:cNvPr id="4" name="Segnaposto contenuto 3"/>
          <p:cNvSpPr>
            <a:spLocks noGrp="1"/>
          </p:cNvSpPr>
          <p:nvPr>
            <p:ph sz="half" idx="2"/>
          </p:nvPr>
        </p:nvSpPr>
        <p:spPr>
          <a:xfrm>
            <a:off x="5421311" y="4119010"/>
            <a:ext cx="4708525" cy="3165710"/>
          </a:xfrm>
        </p:spPr>
        <p:txBody>
          <a:bodyPr/>
          <a:lstStyle/>
          <a:p>
            <a:r>
              <a:rPr lang="en-US" sz="2200" dirty="0" smtClean="0"/>
              <a:t>More rigorous self-assessment </a:t>
            </a:r>
            <a:r>
              <a:rPr lang="en-US" sz="2200" dirty="0"/>
              <a:t>on </a:t>
            </a:r>
            <a:r>
              <a:rPr lang="en-US" sz="2200" dirty="0" smtClean="0"/>
              <a:t>these tracking systems:</a:t>
            </a:r>
          </a:p>
          <a:p>
            <a:pPr marL="0" indent="0">
              <a:buNone/>
            </a:pPr>
            <a:r>
              <a:rPr lang="en-US" sz="2200" dirty="0" smtClean="0"/>
              <a:t>- </a:t>
            </a:r>
            <a:r>
              <a:rPr lang="en-US" sz="2200" b="1" dirty="0"/>
              <a:t>adequate </a:t>
            </a:r>
            <a:r>
              <a:rPr lang="en-US" sz="2200" b="1" dirty="0" smtClean="0"/>
              <a:t>processes, available instruments</a:t>
            </a:r>
            <a:r>
              <a:rPr lang="en-US" sz="2200" dirty="0"/>
              <a:t>, </a:t>
            </a:r>
            <a:r>
              <a:rPr lang="en-US" sz="2200" b="1" dirty="0"/>
              <a:t>transparency</a:t>
            </a:r>
            <a:r>
              <a:rPr lang="en-US" sz="2200" dirty="0" smtClean="0"/>
              <a:t>, &amp; </a:t>
            </a:r>
            <a:r>
              <a:rPr lang="en-US" sz="2200" b="1" dirty="0"/>
              <a:t>actual use in </a:t>
            </a:r>
            <a:r>
              <a:rPr lang="en-US" sz="2200" dirty="0"/>
              <a:t>budgeting </a:t>
            </a:r>
            <a:r>
              <a:rPr lang="en-US" sz="2200" dirty="0" smtClean="0"/>
              <a:t>processes</a:t>
            </a:r>
          </a:p>
          <a:p>
            <a:r>
              <a:rPr lang="en-US" sz="2200" dirty="0" smtClean="0"/>
              <a:t>Inter-Agency Expert Group on SDGs and UN Statistical Commission </a:t>
            </a:r>
            <a:r>
              <a:rPr lang="en-US" sz="2200" b="1" dirty="0" smtClean="0"/>
              <a:t>upgraded the indicator </a:t>
            </a:r>
            <a:r>
              <a:rPr lang="en-US" sz="2200" b="1" dirty="0"/>
              <a:t>as SDG </a:t>
            </a:r>
            <a:r>
              <a:rPr lang="en-US" sz="2200" b="1" dirty="0" smtClean="0"/>
              <a:t>5c (universal)</a:t>
            </a:r>
            <a:endParaRPr lang="en-US" sz="2200" b="1" dirty="0"/>
          </a:p>
        </p:txBody>
      </p:sp>
      <p:sp>
        <p:nvSpPr>
          <p:cNvPr id="8" name="Titolo 1"/>
          <p:cNvSpPr txBox="1">
            <a:spLocks/>
          </p:cNvSpPr>
          <p:nvPr/>
        </p:nvSpPr>
        <p:spPr>
          <a:xfrm>
            <a:off x="549273" y="3579198"/>
            <a:ext cx="4632326" cy="434002"/>
          </a:xfrm>
          <a:prstGeom prst="rect">
            <a:avLst/>
          </a:prstGeom>
          <a:solidFill>
            <a:schemeClr val="accent2">
              <a:lumMod val="60000"/>
              <a:lumOff val="40000"/>
            </a:schemeClr>
          </a:solidFill>
        </p:spPr>
        <p:txBody>
          <a:bodyPr lIns="0" tIns="0" rIns="0" bIns="0"/>
          <a:lstStyle>
            <a:lvl1pPr algn="l" defTabSz="914400" rtl="0" eaLnBrk="1" latinLnBrk="0" hangingPunct="1">
              <a:lnSpc>
                <a:spcPct val="90000"/>
              </a:lnSpc>
              <a:spcBef>
                <a:spcPct val="0"/>
              </a:spcBef>
              <a:buNone/>
              <a:defRPr sz="4400" kern="1200">
                <a:solidFill>
                  <a:schemeClr val="tx1"/>
                </a:solidFill>
                <a:latin typeface="Arial" charset="0"/>
                <a:ea typeface="Arial" charset="0"/>
                <a:cs typeface="Arial" charset="0"/>
              </a:defRPr>
            </a:lvl1pPr>
          </a:lstStyle>
          <a:p>
            <a:pPr algn="ctr"/>
            <a:r>
              <a:rPr lang="it-IT" sz="2200" b="1" dirty="0" err="1" smtClean="0">
                <a:solidFill>
                  <a:schemeClr val="bg1"/>
                </a:solidFill>
              </a:rPr>
              <a:t>Shortcomings</a:t>
            </a:r>
            <a:endParaRPr lang="it-IT" sz="2200" b="1" dirty="0">
              <a:solidFill>
                <a:schemeClr val="bg1"/>
              </a:solidFill>
            </a:endParaRPr>
          </a:p>
        </p:txBody>
      </p:sp>
      <p:sp>
        <p:nvSpPr>
          <p:cNvPr id="9" name="Titolo 1"/>
          <p:cNvSpPr txBox="1">
            <a:spLocks/>
          </p:cNvSpPr>
          <p:nvPr/>
        </p:nvSpPr>
        <p:spPr>
          <a:xfrm>
            <a:off x="5516880" y="3579200"/>
            <a:ext cx="4775198" cy="434000"/>
          </a:xfrm>
          <a:prstGeom prst="rect">
            <a:avLst/>
          </a:prstGeom>
          <a:solidFill>
            <a:schemeClr val="accent6"/>
          </a:solidFill>
        </p:spPr>
        <p:txBody>
          <a:bodyPr lIns="0" tIns="0" rIns="0" bIns="0"/>
          <a:lstStyle>
            <a:lvl1pPr algn="l" defTabSz="914400" rtl="0" eaLnBrk="1" latinLnBrk="0" hangingPunct="1">
              <a:lnSpc>
                <a:spcPct val="90000"/>
              </a:lnSpc>
              <a:spcBef>
                <a:spcPct val="0"/>
              </a:spcBef>
              <a:buNone/>
              <a:defRPr sz="4400" kern="1200">
                <a:solidFill>
                  <a:schemeClr val="tx1"/>
                </a:solidFill>
                <a:latin typeface="Arial" charset="0"/>
                <a:ea typeface="Arial" charset="0"/>
                <a:cs typeface="Arial" charset="0"/>
              </a:defRPr>
            </a:lvl1pPr>
          </a:lstStyle>
          <a:p>
            <a:pPr algn="ctr"/>
            <a:r>
              <a:rPr lang="it-IT" sz="2200" b="1" dirty="0" err="1" smtClean="0">
                <a:solidFill>
                  <a:schemeClr val="bg1"/>
                </a:solidFill>
              </a:rPr>
              <a:t>Key</a:t>
            </a:r>
            <a:r>
              <a:rPr lang="it-IT" sz="2200" b="1" dirty="0" smtClean="0">
                <a:solidFill>
                  <a:schemeClr val="bg1"/>
                </a:solidFill>
              </a:rPr>
              <a:t> </a:t>
            </a:r>
            <a:r>
              <a:rPr lang="it-IT" sz="2200" b="1" dirty="0" err="1" smtClean="0">
                <a:solidFill>
                  <a:schemeClr val="bg1"/>
                </a:solidFill>
              </a:rPr>
              <a:t>proposed</a:t>
            </a:r>
            <a:r>
              <a:rPr lang="it-IT" sz="2200" b="1" dirty="0" smtClean="0">
                <a:solidFill>
                  <a:schemeClr val="bg1"/>
                </a:solidFill>
              </a:rPr>
              <a:t> </a:t>
            </a:r>
            <a:r>
              <a:rPr lang="it-IT" sz="2200" b="1" dirty="0" err="1" smtClean="0">
                <a:solidFill>
                  <a:schemeClr val="bg1"/>
                </a:solidFill>
              </a:rPr>
              <a:t>changes</a:t>
            </a:r>
            <a:endParaRPr lang="it-IT" sz="2200" b="1" dirty="0">
              <a:solidFill>
                <a:schemeClr val="bg1"/>
              </a:solidFill>
            </a:endParaRPr>
          </a:p>
        </p:txBody>
      </p:sp>
      <p:sp>
        <p:nvSpPr>
          <p:cNvPr id="11" name="Titolo 1"/>
          <p:cNvSpPr txBox="1">
            <a:spLocks/>
          </p:cNvSpPr>
          <p:nvPr/>
        </p:nvSpPr>
        <p:spPr>
          <a:xfrm>
            <a:off x="549274" y="1521758"/>
            <a:ext cx="9742804" cy="408642"/>
          </a:xfrm>
          <a:prstGeom prst="rect">
            <a:avLst/>
          </a:prstGeom>
          <a:solidFill>
            <a:schemeClr val="tx1">
              <a:lumMod val="65000"/>
              <a:lumOff val="35000"/>
            </a:schemeClr>
          </a:solidFill>
        </p:spPr>
        <p:txBody>
          <a:bodyPr lIns="0" tIns="0" rIns="0" bIns="0"/>
          <a:lstStyle>
            <a:lvl1pPr algn="l" defTabSz="914400" rtl="0" eaLnBrk="1" latinLnBrk="0" hangingPunct="1">
              <a:lnSpc>
                <a:spcPct val="90000"/>
              </a:lnSpc>
              <a:spcBef>
                <a:spcPct val="0"/>
              </a:spcBef>
              <a:buNone/>
              <a:defRPr sz="4400" kern="1200">
                <a:solidFill>
                  <a:schemeClr val="tx1"/>
                </a:solidFill>
                <a:latin typeface="Arial" charset="0"/>
                <a:ea typeface="Arial" charset="0"/>
                <a:cs typeface="Arial" charset="0"/>
              </a:defRPr>
            </a:lvl1pPr>
          </a:lstStyle>
          <a:p>
            <a:pPr algn="ctr"/>
            <a:r>
              <a:rPr lang="it-IT" sz="2200" b="1" dirty="0" err="1" smtClean="0">
                <a:solidFill>
                  <a:schemeClr val="bg1"/>
                </a:solidFill>
              </a:rPr>
              <a:t>Original</a:t>
            </a:r>
            <a:r>
              <a:rPr lang="it-IT" sz="2200" b="1" dirty="0" smtClean="0">
                <a:solidFill>
                  <a:schemeClr val="bg1"/>
                </a:solidFill>
              </a:rPr>
              <a:t> </a:t>
            </a:r>
            <a:r>
              <a:rPr lang="it-IT" sz="2200" b="1" dirty="0" err="1" smtClean="0">
                <a:solidFill>
                  <a:schemeClr val="bg1"/>
                </a:solidFill>
              </a:rPr>
              <a:t>methodology</a:t>
            </a:r>
            <a:endParaRPr lang="it-IT" sz="2200" b="1" dirty="0">
              <a:solidFill>
                <a:schemeClr val="bg1"/>
              </a:solidFill>
            </a:endParaRPr>
          </a:p>
        </p:txBody>
      </p:sp>
      <p:sp>
        <p:nvSpPr>
          <p:cNvPr id="12" name="Segnaposto contenuto 2"/>
          <p:cNvSpPr txBox="1">
            <a:spLocks/>
          </p:cNvSpPr>
          <p:nvPr/>
        </p:nvSpPr>
        <p:spPr>
          <a:xfrm>
            <a:off x="549274" y="2089702"/>
            <a:ext cx="9742804" cy="1385018"/>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2400" dirty="0" smtClean="0"/>
              <a:t>Measured </a:t>
            </a:r>
            <a:r>
              <a:rPr lang="en-US" sz="2400" dirty="0"/>
              <a:t>the </a:t>
            </a:r>
            <a:r>
              <a:rPr lang="en-US" sz="2400" b="1" dirty="0"/>
              <a:t>extent to which </a:t>
            </a:r>
            <a:r>
              <a:rPr lang="en-US" sz="2400" b="1" dirty="0" smtClean="0"/>
              <a:t>countries track </a:t>
            </a:r>
            <a:r>
              <a:rPr lang="en-US" sz="2400" b="1" dirty="0"/>
              <a:t>budget allocations for gender </a:t>
            </a:r>
            <a:r>
              <a:rPr lang="en-US" sz="2400" b="1" dirty="0" smtClean="0"/>
              <a:t>equality; </a:t>
            </a:r>
            <a:r>
              <a:rPr lang="en-US" sz="2400" dirty="0" smtClean="0"/>
              <a:t>and</a:t>
            </a:r>
            <a:endParaRPr lang="en-US" sz="2400" b="1" dirty="0" smtClean="0"/>
          </a:p>
          <a:p>
            <a:r>
              <a:rPr lang="en-US" sz="2400" dirty="0" smtClean="0"/>
              <a:t>Whether the info is made </a:t>
            </a:r>
            <a:r>
              <a:rPr lang="en-US" sz="2400" b="1" dirty="0" smtClean="0"/>
              <a:t>publicly available </a:t>
            </a:r>
            <a:r>
              <a:rPr lang="en-US" sz="2400" dirty="0" smtClean="0"/>
              <a:t>for accountability</a:t>
            </a:r>
            <a:endParaRPr lang="en-US" sz="2400" dirty="0"/>
          </a:p>
        </p:txBody>
      </p:sp>
    </p:spTree>
    <p:extLst>
      <p:ext uri="{BB962C8B-B14F-4D97-AF65-F5344CB8AC3E}">
        <p14:creationId xmlns:p14="http://schemas.microsoft.com/office/powerpoint/2010/main" val="32171532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olo 2"/>
          <p:cNvSpPr txBox="1">
            <a:spLocks/>
          </p:cNvSpPr>
          <p:nvPr/>
        </p:nvSpPr>
        <p:spPr>
          <a:xfrm>
            <a:off x="549274" y="376173"/>
            <a:ext cx="9580563" cy="1067655"/>
          </a:xfrm>
          <a:prstGeom prst="rect">
            <a:avLst/>
          </a:prstGeom>
        </p:spPr>
        <p:txBody>
          <a:bodyPr lIns="0" tIns="0" rIns="0" bIns="0"/>
          <a:lstStyle>
            <a:lvl1pPr algn="l" defTabSz="914400" rtl="0" eaLnBrk="1" latinLnBrk="0" hangingPunct="1">
              <a:lnSpc>
                <a:spcPct val="90000"/>
              </a:lnSpc>
              <a:spcBef>
                <a:spcPct val="0"/>
              </a:spcBef>
              <a:buNone/>
              <a:defRPr sz="4400" kern="1200">
                <a:solidFill>
                  <a:schemeClr val="tx1"/>
                </a:solidFill>
                <a:latin typeface="Arial" charset="0"/>
                <a:ea typeface="Arial" charset="0"/>
                <a:cs typeface="Arial" charset="0"/>
              </a:defRPr>
            </a:lvl1pPr>
          </a:lstStyle>
          <a:p>
            <a:r>
              <a:rPr lang="it-IT" sz="3500" b="1" dirty="0" err="1" smtClean="0">
                <a:latin typeface="+mn-lt"/>
              </a:rPr>
              <a:t>Complementary</a:t>
            </a:r>
            <a:r>
              <a:rPr lang="it-IT" sz="3500" b="1" dirty="0" smtClean="0">
                <a:latin typeface="+mn-lt"/>
              </a:rPr>
              <a:t> ways (</a:t>
            </a:r>
            <a:r>
              <a:rPr lang="it-IT" sz="3500" b="1" dirty="0" err="1" smtClean="0">
                <a:latin typeface="+mn-lt"/>
              </a:rPr>
              <a:t>beyond</a:t>
            </a:r>
            <a:r>
              <a:rPr lang="it-IT" sz="3500" b="1" dirty="0" smtClean="0">
                <a:latin typeface="+mn-lt"/>
              </a:rPr>
              <a:t> </a:t>
            </a:r>
            <a:r>
              <a:rPr lang="it-IT" sz="3500" b="1" dirty="0" err="1" smtClean="0">
                <a:latin typeface="+mn-lt"/>
              </a:rPr>
              <a:t>indicators</a:t>
            </a:r>
            <a:r>
              <a:rPr lang="it-IT" sz="3500" b="1" dirty="0" smtClean="0">
                <a:latin typeface="+mn-lt"/>
              </a:rPr>
              <a:t>) in </a:t>
            </a:r>
            <a:r>
              <a:rPr lang="it-IT" sz="3500" b="1" dirty="0" err="1" smtClean="0">
                <a:latin typeface="+mn-lt"/>
              </a:rPr>
              <a:t>which</a:t>
            </a:r>
            <a:r>
              <a:rPr lang="it-IT" sz="3500" b="1" dirty="0" smtClean="0">
                <a:latin typeface="+mn-lt"/>
              </a:rPr>
              <a:t> </a:t>
            </a:r>
            <a:br>
              <a:rPr lang="it-IT" sz="3500" b="1" dirty="0" smtClean="0">
                <a:latin typeface="+mn-lt"/>
              </a:rPr>
            </a:br>
            <a:r>
              <a:rPr lang="it-IT" sz="3500" b="1" dirty="0" err="1" smtClean="0">
                <a:latin typeface="+mn-lt"/>
              </a:rPr>
              <a:t>we</a:t>
            </a:r>
            <a:r>
              <a:rPr lang="it-IT" sz="3500" b="1" dirty="0" smtClean="0">
                <a:latin typeface="+mn-lt"/>
              </a:rPr>
              <a:t> are </a:t>
            </a:r>
            <a:r>
              <a:rPr lang="it-IT" sz="3500" b="1" dirty="0" err="1" smtClean="0">
                <a:latin typeface="+mn-lt"/>
              </a:rPr>
              <a:t>strengthening</a:t>
            </a:r>
            <a:r>
              <a:rPr lang="it-IT" sz="3500" b="1" dirty="0" smtClean="0">
                <a:latin typeface="+mn-lt"/>
              </a:rPr>
              <a:t> the </a:t>
            </a:r>
            <a:r>
              <a:rPr lang="it-IT" sz="3500" b="1" dirty="0" err="1" smtClean="0">
                <a:latin typeface="+mn-lt"/>
              </a:rPr>
              <a:t>monitoring</a:t>
            </a:r>
            <a:r>
              <a:rPr lang="it-IT" sz="3500" b="1" dirty="0" smtClean="0">
                <a:latin typeface="+mn-lt"/>
              </a:rPr>
              <a:t> </a:t>
            </a:r>
            <a:r>
              <a:rPr lang="it-IT" sz="3500" b="1" dirty="0" err="1" smtClean="0">
                <a:latin typeface="+mn-lt"/>
              </a:rPr>
              <a:t>process</a:t>
            </a:r>
            <a:endParaRPr lang="it-IT" sz="3500" b="1" dirty="0">
              <a:latin typeface="+mn-lt"/>
            </a:endParaRPr>
          </a:p>
        </p:txBody>
      </p:sp>
      <p:sp>
        <p:nvSpPr>
          <p:cNvPr id="12" name="TextBox 11"/>
          <p:cNvSpPr txBox="1"/>
          <p:nvPr/>
        </p:nvSpPr>
        <p:spPr>
          <a:xfrm>
            <a:off x="899635" y="1717040"/>
            <a:ext cx="8879840" cy="5139868"/>
          </a:xfrm>
          <a:prstGeom prst="rect">
            <a:avLst/>
          </a:prstGeom>
          <a:noFill/>
        </p:spPr>
        <p:txBody>
          <a:bodyPr wrap="square" rtlCol="0">
            <a:spAutoFit/>
          </a:bodyPr>
          <a:lstStyle/>
          <a:p>
            <a:pPr marL="342900" lvl="0" indent="-342900">
              <a:buFont typeface="+mj-lt"/>
              <a:buAutoNum type="arabicPeriod"/>
            </a:pPr>
            <a:r>
              <a:rPr lang="en-GB" sz="2000" b="1" cap="all" dirty="0" smtClean="0">
                <a:solidFill>
                  <a:schemeClr val="accent2"/>
                </a:solidFill>
                <a:latin typeface="Arial"/>
                <a:cs typeface="Arial"/>
              </a:rPr>
              <a:t>Basic Survey to Providers at </a:t>
            </a:r>
            <a:r>
              <a:rPr lang="en-GB" sz="2000" b="1" cap="all" dirty="0">
                <a:solidFill>
                  <a:schemeClr val="accent2"/>
                </a:solidFill>
                <a:latin typeface="Arial"/>
                <a:cs typeface="Arial"/>
              </a:rPr>
              <a:t>headquarters </a:t>
            </a:r>
            <a:r>
              <a:rPr lang="en-GB" sz="2000" b="1" cap="all" dirty="0" smtClean="0">
                <a:solidFill>
                  <a:schemeClr val="accent2"/>
                </a:solidFill>
                <a:latin typeface="Arial"/>
                <a:cs typeface="Arial"/>
              </a:rPr>
              <a:t>on current policies </a:t>
            </a:r>
            <a:r>
              <a:rPr lang="en-GB" sz="2000" b="1" cap="all" dirty="0">
                <a:solidFill>
                  <a:schemeClr val="accent2"/>
                </a:solidFill>
                <a:latin typeface="Arial"/>
                <a:cs typeface="Arial"/>
              </a:rPr>
              <a:t>and practices </a:t>
            </a:r>
            <a:endParaRPr lang="en-GB" sz="2000" b="1" cap="all" dirty="0" smtClean="0">
              <a:solidFill>
                <a:schemeClr val="accent2"/>
              </a:solidFill>
              <a:latin typeface="Arial"/>
              <a:cs typeface="Arial"/>
            </a:endParaRPr>
          </a:p>
          <a:p>
            <a:pPr marL="342900" lvl="0" indent="-342900">
              <a:buFont typeface="Arial" panose="020B0604020202020204" pitchFamily="34" charset="0"/>
              <a:buChar char="•"/>
            </a:pPr>
            <a:r>
              <a:rPr lang="en-GB" sz="2200" dirty="0">
                <a:latin typeface="Arial"/>
                <a:cs typeface="Arial"/>
              </a:rPr>
              <a:t>C</a:t>
            </a:r>
            <a:r>
              <a:rPr lang="en-GB" sz="2200" dirty="0" smtClean="0">
                <a:latin typeface="Arial"/>
                <a:cs typeface="Arial"/>
              </a:rPr>
              <a:t>omplement </a:t>
            </a:r>
            <a:r>
              <a:rPr lang="en-GB" sz="2200" dirty="0">
                <a:latin typeface="Arial"/>
                <a:cs typeface="Arial"/>
              </a:rPr>
              <a:t>and </a:t>
            </a:r>
            <a:r>
              <a:rPr lang="en-GB" sz="2200" b="1" dirty="0" smtClean="0">
                <a:latin typeface="Arial"/>
                <a:cs typeface="Arial"/>
              </a:rPr>
              <a:t>help interpreting country </a:t>
            </a:r>
            <a:r>
              <a:rPr lang="en-GB" sz="2200" b="1" dirty="0">
                <a:latin typeface="Arial"/>
                <a:cs typeface="Arial"/>
              </a:rPr>
              <a:t>level </a:t>
            </a:r>
            <a:r>
              <a:rPr lang="en-GB" sz="2200" b="1" dirty="0" smtClean="0">
                <a:latin typeface="Arial"/>
                <a:cs typeface="Arial"/>
              </a:rPr>
              <a:t>results </a:t>
            </a:r>
            <a:r>
              <a:rPr lang="en-GB" sz="2200" dirty="0" smtClean="0">
                <a:latin typeface="Arial"/>
                <a:cs typeface="Arial"/>
              </a:rPr>
              <a:t>from HQ perspective</a:t>
            </a:r>
          </a:p>
          <a:p>
            <a:pPr marL="342900" lvl="0" indent="-342900">
              <a:buFont typeface="Arial" panose="020B0604020202020204" pitchFamily="34" charset="0"/>
              <a:buChar char="•"/>
            </a:pPr>
            <a:r>
              <a:rPr lang="en-GB" sz="2200" dirty="0" smtClean="0">
                <a:latin typeface="Arial"/>
                <a:cs typeface="Arial"/>
              </a:rPr>
              <a:t>Facilitate analysis and understanding of </a:t>
            </a:r>
            <a:r>
              <a:rPr lang="en-GB" sz="2200" b="1" dirty="0" smtClean="0">
                <a:latin typeface="Arial"/>
                <a:cs typeface="Arial"/>
              </a:rPr>
              <a:t>linkages </a:t>
            </a:r>
            <a:r>
              <a:rPr lang="en-GB" sz="2200" b="1" dirty="0">
                <a:latin typeface="Arial"/>
                <a:cs typeface="Arial"/>
              </a:rPr>
              <a:t>between corporate policies and </a:t>
            </a:r>
            <a:r>
              <a:rPr lang="en-GB" sz="2200" b="1" dirty="0" smtClean="0">
                <a:latin typeface="Arial"/>
                <a:cs typeface="Arial"/>
              </a:rPr>
              <a:t>country-level practices</a:t>
            </a:r>
          </a:p>
          <a:p>
            <a:pPr marL="342900" lvl="0" indent="-342900">
              <a:buFont typeface="Arial" panose="020B0604020202020204" pitchFamily="34" charset="0"/>
              <a:buChar char="•"/>
            </a:pPr>
            <a:r>
              <a:rPr lang="en-GB" sz="2200" dirty="0">
                <a:latin typeface="Arial"/>
                <a:cs typeface="Arial"/>
              </a:rPr>
              <a:t>M</a:t>
            </a:r>
            <a:r>
              <a:rPr lang="en-GB" sz="2200" dirty="0" smtClean="0">
                <a:latin typeface="Arial"/>
                <a:cs typeface="Arial"/>
              </a:rPr>
              <a:t>ake </a:t>
            </a:r>
            <a:r>
              <a:rPr lang="en-GB" sz="2200" dirty="0">
                <a:latin typeface="Arial"/>
                <a:cs typeface="Arial"/>
              </a:rPr>
              <a:t>the exercise better prepared to </a:t>
            </a:r>
            <a:r>
              <a:rPr lang="en-GB" sz="2200" b="1" dirty="0">
                <a:latin typeface="Arial"/>
                <a:cs typeface="Arial"/>
              </a:rPr>
              <a:t>provide actionable policy </a:t>
            </a:r>
            <a:r>
              <a:rPr lang="en-GB" sz="2200" b="1" dirty="0" smtClean="0">
                <a:latin typeface="Arial"/>
                <a:cs typeface="Arial"/>
              </a:rPr>
              <a:t>advice</a:t>
            </a:r>
          </a:p>
          <a:p>
            <a:pPr lvl="0"/>
            <a:endParaRPr lang="en-GB" sz="2400" dirty="0" smtClean="0">
              <a:latin typeface="Arial"/>
              <a:cs typeface="Arial"/>
            </a:endParaRPr>
          </a:p>
          <a:p>
            <a:pPr lvl="0"/>
            <a:r>
              <a:rPr lang="en-GB" sz="2400" b="1" cap="all" dirty="0">
                <a:solidFill>
                  <a:schemeClr val="accent2"/>
                </a:solidFill>
                <a:latin typeface="Arial"/>
                <a:cs typeface="Arial"/>
              </a:rPr>
              <a:t>2. </a:t>
            </a:r>
            <a:r>
              <a:rPr lang="en-GB" sz="2000" b="1" cap="all" dirty="0">
                <a:solidFill>
                  <a:schemeClr val="accent2"/>
                </a:solidFill>
                <a:latin typeface="Arial"/>
                <a:cs typeface="Arial"/>
              </a:rPr>
              <a:t>facilitate space for different actors to qualify </a:t>
            </a:r>
            <a:r>
              <a:rPr lang="en-GB" sz="2000" b="1" cap="all" dirty="0" smtClean="0">
                <a:solidFill>
                  <a:schemeClr val="accent2"/>
                </a:solidFill>
                <a:latin typeface="Arial"/>
                <a:cs typeface="Arial"/>
              </a:rPr>
              <a:t>their responses </a:t>
            </a:r>
            <a:r>
              <a:rPr lang="en-GB" sz="2000" b="1" cap="all" dirty="0">
                <a:solidFill>
                  <a:schemeClr val="accent2"/>
                </a:solidFill>
                <a:latin typeface="Arial"/>
                <a:cs typeface="Arial"/>
              </a:rPr>
              <a:t>and data </a:t>
            </a:r>
          </a:p>
          <a:p>
            <a:pPr marL="342900" lvl="0" indent="-342900">
              <a:buFont typeface="Arial" panose="020B0604020202020204" pitchFamily="34" charset="0"/>
              <a:buChar char="•"/>
            </a:pPr>
            <a:r>
              <a:rPr lang="en-GB" sz="2200" b="1" dirty="0">
                <a:latin typeface="Arial"/>
                <a:cs typeface="Arial"/>
              </a:rPr>
              <a:t>H</a:t>
            </a:r>
            <a:r>
              <a:rPr lang="en-GB" sz="2200" b="1" dirty="0" smtClean="0">
                <a:latin typeface="Arial"/>
                <a:cs typeface="Arial"/>
              </a:rPr>
              <a:t>elp </a:t>
            </a:r>
            <a:r>
              <a:rPr lang="en-GB" sz="2200" b="1" dirty="0">
                <a:latin typeface="Arial"/>
                <a:cs typeface="Arial"/>
              </a:rPr>
              <a:t>parties better interpret </a:t>
            </a:r>
            <a:r>
              <a:rPr lang="en-GB" sz="2200" b="1" dirty="0" smtClean="0">
                <a:latin typeface="Arial"/>
                <a:cs typeface="Arial"/>
              </a:rPr>
              <a:t>their respective responses </a:t>
            </a:r>
            <a:r>
              <a:rPr lang="en-GB" sz="2200" dirty="0" smtClean="0">
                <a:latin typeface="Arial"/>
                <a:cs typeface="Arial"/>
              </a:rPr>
              <a:t>during data sharing </a:t>
            </a:r>
          </a:p>
          <a:p>
            <a:pPr marL="342900" lvl="0" indent="-342900">
              <a:buFont typeface="Arial" panose="020B0604020202020204" pitchFamily="34" charset="0"/>
              <a:buChar char="•"/>
            </a:pPr>
            <a:r>
              <a:rPr lang="en-GB" sz="2200" dirty="0" smtClean="0">
                <a:latin typeface="Arial"/>
                <a:cs typeface="Arial"/>
              </a:rPr>
              <a:t>Make </a:t>
            </a:r>
            <a:r>
              <a:rPr lang="en-GB" sz="2200" dirty="0">
                <a:latin typeface="Arial"/>
                <a:cs typeface="Arial"/>
              </a:rPr>
              <a:t>the data validation process at country level more efficient and </a:t>
            </a:r>
            <a:r>
              <a:rPr lang="en-GB" sz="2200" dirty="0" smtClean="0">
                <a:latin typeface="Arial"/>
                <a:cs typeface="Arial"/>
              </a:rPr>
              <a:t>informative</a:t>
            </a:r>
            <a:endParaRPr lang="en-GB" sz="2200" dirty="0">
              <a:latin typeface="Arial"/>
              <a:cs typeface="Arial"/>
            </a:endParaRPr>
          </a:p>
        </p:txBody>
      </p:sp>
    </p:spTree>
    <p:extLst>
      <p:ext uri="{BB962C8B-B14F-4D97-AF65-F5344CB8AC3E}">
        <p14:creationId xmlns:p14="http://schemas.microsoft.com/office/powerpoint/2010/main" val="3033699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782320" y="561324"/>
            <a:ext cx="8910320" cy="6401751"/>
          </a:xfrm>
          <a:prstGeom prst="rect">
            <a:avLst/>
          </a:prstGeom>
          <a:noFill/>
        </p:spPr>
        <p:txBody>
          <a:bodyPr wrap="square" rtlCol="0">
            <a:spAutoFit/>
          </a:bodyPr>
          <a:lstStyle/>
          <a:p>
            <a:pPr marL="342900" lvl="0" indent="-342900">
              <a:spcAft>
                <a:spcPts val="1200"/>
              </a:spcAft>
              <a:buFont typeface="+mj-lt"/>
              <a:buAutoNum type="arabicPeriod" startAt="3"/>
            </a:pPr>
            <a:r>
              <a:rPr lang="en-GB" sz="2000" b="1" cap="all" dirty="0" smtClean="0">
                <a:solidFill>
                  <a:schemeClr val="accent2"/>
                </a:solidFill>
                <a:latin typeface="Arial"/>
                <a:cs typeface="Arial"/>
              </a:rPr>
              <a:t>Building capacities For all </a:t>
            </a:r>
            <a:r>
              <a:rPr lang="en-GB" sz="2000" b="1" cap="all" dirty="0">
                <a:solidFill>
                  <a:schemeClr val="accent2"/>
                </a:solidFill>
                <a:latin typeface="Arial"/>
                <a:cs typeface="Arial"/>
              </a:rPr>
              <a:t>stakeholders to </a:t>
            </a:r>
            <a:r>
              <a:rPr lang="en-GB" sz="2000" b="1" cap="all" dirty="0" smtClean="0">
                <a:solidFill>
                  <a:schemeClr val="accent2"/>
                </a:solidFill>
                <a:latin typeface="Arial"/>
                <a:cs typeface="Arial"/>
              </a:rPr>
              <a:t>engage in monitoring in equal footing</a:t>
            </a:r>
          </a:p>
          <a:p>
            <a:pPr marL="447675" lvl="0" indent="-447675">
              <a:spcAft>
                <a:spcPts val="1200"/>
              </a:spcAft>
            </a:pPr>
            <a:r>
              <a:rPr lang="en-US" sz="2200" dirty="0" smtClean="0">
                <a:latin typeface="Arial"/>
                <a:cs typeface="Arial"/>
              </a:rPr>
              <a:t>a</a:t>
            </a:r>
            <a:r>
              <a:rPr lang="en-US" sz="2200" dirty="0">
                <a:latin typeface="Arial"/>
                <a:cs typeface="Arial"/>
              </a:rPr>
              <a:t>. </a:t>
            </a:r>
            <a:r>
              <a:rPr lang="en-US" sz="2200" b="1" dirty="0" smtClean="0">
                <a:latin typeface="Arial"/>
                <a:cs typeface="Arial"/>
              </a:rPr>
              <a:t>Facilitating</a:t>
            </a:r>
            <a:r>
              <a:rPr lang="en-US" sz="2200" dirty="0" smtClean="0">
                <a:latin typeface="Arial"/>
                <a:cs typeface="Arial"/>
              </a:rPr>
              <a:t> </a:t>
            </a:r>
            <a:r>
              <a:rPr lang="en-US" sz="2200" b="1" dirty="0">
                <a:latin typeface="Arial"/>
                <a:cs typeface="Arial"/>
              </a:rPr>
              <a:t>o</a:t>
            </a:r>
            <a:r>
              <a:rPr lang="en-US" sz="2200" b="1" dirty="0" smtClean="0">
                <a:latin typeface="Arial"/>
                <a:cs typeface="Arial"/>
              </a:rPr>
              <a:t>utreach materials, toolkits and </a:t>
            </a:r>
            <a:r>
              <a:rPr lang="en-US" sz="2200" b="1" dirty="0" err="1" smtClean="0">
                <a:latin typeface="Arial"/>
                <a:cs typeface="Arial"/>
              </a:rPr>
              <a:t>comms</a:t>
            </a:r>
            <a:r>
              <a:rPr lang="en-US" sz="2200" b="1" dirty="0" smtClean="0">
                <a:latin typeface="Arial"/>
                <a:cs typeface="Arial"/>
              </a:rPr>
              <a:t> packages </a:t>
            </a:r>
            <a:r>
              <a:rPr lang="en-US" sz="2200" b="1" dirty="0">
                <a:latin typeface="Arial"/>
                <a:cs typeface="Arial"/>
              </a:rPr>
              <a:t>to all stakeholders </a:t>
            </a:r>
            <a:r>
              <a:rPr lang="en-US" sz="2200" dirty="0" smtClean="0">
                <a:latin typeface="Arial"/>
                <a:cs typeface="Arial"/>
              </a:rPr>
              <a:t>to help them engage their colleagues and to </a:t>
            </a:r>
            <a:r>
              <a:rPr lang="en-GB" sz="2200" dirty="0" smtClean="0">
                <a:latin typeface="Arial"/>
                <a:cs typeface="Arial"/>
              </a:rPr>
              <a:t>help individual participants understand the process and benefits of participation.</a:t>
            </a:r>
            <a:endParaRPr lang="en-US" sz="2200" dirty="0">
              <a:latin typeface="Arial"/>
              <a:cs typeface="Arial"/>
            </a:endParaRPr>
          </a:p>
          <a:p>
            <a:pPr marL="447675" lvl="0" indent="-447675">
              <a:spcAft>
                <a:spcPts val="1200"/>
              </a:spcAft>
            </a:pPr>
            <a:r>
              <a:rPr lang="en-US" sz="2200" dirty="0" smtClean="0">
                <a:latin typeface="Arial"/>
                <a:cs typeface="Arial"/>
              </a:rPr>
              <a:t>b</a:t>
            </a:r>
            <a:r>
              <a:rPr lang="en-US" sz="2200" dirty="0">
                <a:latin typeface="Arial"/>
                <a:cs typeface="Arial"/>
              </a:rPr>
              <a:t>. </a:t>
            </a:r>
            <a:r>
              <a:rPr lang="en-US" sz="2200" b="1" dirty="0" smtClean="0">
                <a:latin typeface="Arial"/>
                <a:cs typeface="Arial"/>
              </a:rPr>
              <a:t>Offering broad training opportunities and </a:t>
            </a:r>
            <a:r>
              <a:rPr lang="en-US" sz="2200" b="1" dirty="0">
                <a:latin typeface="Arial"/>
                <a:cs typeface="Arial"/>
              </a:rPr>
              <a:t>capacity-building tools to all </a:t>
            </a:r>
            <a:r>
              <a:rPr lang="en-US" sz="2200" b="1" dirty="0" smtClean="0">
                <a:latin typeface="Arial"/>
                <a:cs typeface="Arial"/>
              </a:rPr>
              <a:t>participants: </a:t>
            </a:r>
            <a:r>
              <a:rPr lang="en-US" sz="2200" dirty="0" err="1" smtClean="0">
                <a:latin typeface="Arial"/>
                <a:cs typeface="Arial"/>
              </a:rPr>
              <a:t>customised</a:t>
            </a:r>
            <a:r>
              <a:rPr lang="en-US" sz="2200" dirty="0" smtClean="0">
                <a:latin typeface="Arial"/>
                <a:cs typeface="Arial"/>
              </a:rPr>
              <a:t> </a:t>
            </a:r>
            <a:r>
              <a:rPr lang="en-US" sz="2200" dirty="0">
                <a:latin typeface="Arial"/>
                <a:cs typeface="Arial"/>
              </a:rPr>
              <a:t>and </a:t>
            </a:r>
            <a:r>
              <a:rPr lang="en-GB" sz="2200" dirty="0">
                <a:latin typeface="Arial"/>
                <a:cs typeface="Arial"/>
              </a:rPr>
              <a:t>step-by-step </a:t>
            </a:r>
            <a:r>
              <a:rPr lang="en-GB" sz="2200" dirty="0" smtClean="0">
                <a:latin typeface="Arial"/>
                <a:cs typeface="Arial"/>
              </a:rPr>
              <a:t>guidance materials, visualizations, </a:t>
            </a:r>
            <a:r>
              <a:rPr lang="en-GB" sz="2200" dirty="0">
                <a:latin typeface="Arial"/>
                <a:cs typeface="Arial"/>
              </a:rPr>
              <a:t>online trainings, </a:t>
            </a:r>
            <a:r>
              <a:rPr lang="en-GB" sz="2200" dirty="0" smtClean="0">
                <a:latin typeface="Arial"/>
                <a:cs typeface="Arial"/>
              </a:rPr>
              <a:t>frequent </a:t>
            </a:r>
            <a:r>
              <a:rPr lang="en-GB" sz="2200" dirty="0">
                <a:latin typeface="Arial"/>
                <a:cs typeface="Arial"/>
              </a:rPr>
              <a:t>w</a:t>
            </a:r>
            <a:r>
              <a:rPr lang="en-GB" sz="2200" dirty="0" smtClean="0">
                <a:latin typeface="Arial"/>
                <a:cs typeface="Arial"/>
              </a:rPr>
              <a:t>ebinars, short video tutorials, </a:t>
            </a:r>
            <a:r>
              <a:rPr lang="en-GB" sz="2200" dirty="0">
                <a:latin typeface="Arial"/>
                <a:cs typeface="Arial"/>
              </a:rPr>
              <a:t>user-friendly and self-explanatory reporting </a:t>
            </a:r>
            <a:r>
              <a:rPr lang="en-GB" sz="2200" dirty="0" smtClean="0">
                <a:latin typeface="Arial"/>
                <a:cs typeface="Arial"/>
              </a:rPr>
              <a:t>tools, self-generated reports.</a:t>
            </a:r>
          </a:p>
          <a:p>
            <a:pPr marL="447675" lvl="0" indent="-447675">
              <a:spcAft>
                <a:spcPts val="1200"/>
              </a:spcAft>
            </a:pPr>
            <a:r>
              <a:rPr lang="en-US" sz="2200" dirty="0" smtClean="0">
                <a:latin typeface="Arial"/>
                <a:cs typeface="Arial"/>
              </a:rPr>
              <a:t>c</a:t>
            </a:r>
            <a:r>
              <a:rPr lang="en-US" sz="2200" dirty="0">
                <a:latin typeface="Arial"/>
                <a:cs typeface="Arial"/>
              </a:rPr>
              <a:t>. </a:t>
            </a:r>
            <a:r>
              <a:rPr lang="en-US" sz="2200" b="1" dirty="0">
                <a:latin typeface="Arial"/>
                <a:cs typeface="Arial"/>
              </a:rPr>
              <a:t>G</a:t>
            </a:r>
            <a:r>
              <a:rPr lang="en-US" sz="2200" b="1" dirty="0" smtClean="0">
                <a:latin typeface="Arial"/>
                <a:cs typeface="Arial"/>
              </a:rPr>
              <a:t>uidance </a:t>
            </a:r>
            <a:r>
              <a:rPr lang="en-US" sz="2200" b="1" dirty="0">
                <a:latin typeface="Arial"/>
                <a:cs typeface="Arial"/>
              </a:rPr>
              <a:t>to interpret and act upon </a:t>
            </a:r>
            <a:r>
              <a:rPr lang="en-US" sz="2200" b="1" dirty="0" smtClean="0">
                <a:latin typeface="Arial"/>
                <a:cs typeface="Arial"/>
              </a:rPr>
              <a:t>findings: </a:t>
            </a:r>
            <a:r>
              <a:rPr lang="en-US" sz="2200" dirty="0">
                <a:latin typeface="Arial"/>
                <a:cs typeface="Arial"/>
              </a:rPr>
              <a:t>B</a:t>
            </a:r>
            <a:r>
              <a:rPr lang="en-US" sz="2200" dirty="0" smtClean="0">
                <a:latin typeface="Arial"/>
                <a:cs typeface="Arial"/>
              </a:rPr>
              <a:t>uilding </a:t>
            </a:r>
            <a:r>
              <a:rPr lang="en-US" sz="2200" dirty="0">
                <a:latin typeface="Arial"/>
                <a:cs typeface="Arial"/>
              </a:rPr>
              <a:t>on 15 experiences of implementation observed or supported during 2017, as well as 8 country-level pilots being carried out by the Global Partnership during 2018</a:t>
            </a:r>
            <a:r>
              <a:rPr lang="en-US" sz="2200" dirty="0" smtClean="0">
                <a:latin typeface="Arial"/>
                <a:cs typeface="Arial"/>
              </a:rPr>
              <a:t>.</a:t>
            </a:r>
          </a:p>
          <a:p>
            <a:pPr marL="447675" lvl="0" indent="-447675">
              <a:spcAft>
                <a:spcPts val="1200"/>
              </a:spcAft>
            </a:pPr>
            <a:r>
              <a:rPr lang="en-US" sz="2200" b="1" dirty="0" smtClean="0">
                <a:latin typeface="Arial"/>
                <a:cs typeface="Arial"/>
              </a:rPr>
              <a:t>Last but not least: rethinking how we communicate the results</a:t>
            </a:r>
            <a:r>
              <a:rPr lang="en-US" sz="2200" dirty="0" smtClean="0">
                <a:latin typeface="Arial"/>
                <a:cs typeface="Arial"/>
              </a:rPr>
              <a:t> (maybe a flagship progress report not the best way)</a:t>
            </a:r>
            <a:endParaRPr lang="en-GB" sz="2200" b="1" cap="all" dirty="0">
              <a:solidFill>
                <a:schemeClr val="accent2"/>
              </a:solidFill>
              <a:latin typeface="Arial"/>
              <a:cs typeface="Arial"/>
            </a:endParaRPr>
          </a:p>
        </p:txBody>
      </p:sp>
    </p:spTree>
    <p:extLst>
      <p:ext uri="{BB962C8B-B14F-4D97-AF65-F5344CB8AC3E}">
        <p14:creationId xmlns:p14="http://schemas.microsoft.com/office/powerpoint/2010/main" val="34909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a:xfrm>
            <a:off x="976196" y="2087027"/>
            <a:ext cx="4809215" cy="901998"/>
          </a:xfrm>
        </p:spPr>
        <p:txBody>
          <a:bodyPr/>
          <a:lstStyle/>
          <a:p>
            <a:r>
              <a:rPr lang="it-IT" dirty="0" err="1" smtClean="0"/>
              <a:t>Thank</a:t>
            </a:r>
            <a:r>
              <a:rPr lang="it-IT" dirty="0" smtClean="0"/>
              <a:t> </a:t>
            </a:r>
            <a:r>
              <a:rPr lang="it-IT" dirty="0" err="1" smtClean="0"/>
              <a:t>you</a:t>
            </a:r>
            <a:r>
              <a:rPr lang="it-IT" dirty="0" smtClean="0"/>
              <a:t>!</a:t>
            </a:r>
            <a:endParaRPr lang="it-IT" dirty="0"/>
          </a:p>
        </p:txBody>
      </p:sp>
      <p:pic>
        <p:nvPicPr>
          <p:cNvPr id="4" name="Picture 3">
            <a:extLst>
              <a:ext uri="{FF2B5EF4-FFF2-40B4-BE49-F238E27FC236}">
                <a16:creationId xmlns:a16="http://schemas.microsoft.com/office/drawing/2014/main" xmlns="" id="{C0C34B47-21A2-4E0A-B3AF-D8697B99C986}"/>
              </a:ext>
            </a:extLst>
          </p:cNvPr>
          <p:cNvPicPr>
            <a:picLocks noChangeAspect="1"/>
          </p:cNvPicPr>
          <p:nvPr/>
        </p:nvPicPr>
        <p:blipFill>
          <a:blip r:embed="rId3">
            <a:extLst>
              <a:ext uri="{BEBA8EAE-BF5A-486C-A8C5-ECC9F3942E4B}">
                <a14:imgProps xmlns:a14="http://schemas.microsoft.com/office/drawing/2010/main">
                  <a14:imgLayer r:embed="rId4">
                    <a14:imgEffect>
                      <a14:saturation sat="330000"/>
                    </a14:imgEffect>
                  </a14:imgLayer>
                </a14:imgProps>
              </a:ext>
            </a:extLst>
          </a:blip>
          <a:stretch>
            <a:fillRect/>
          </a:stretch>
        </p:blipFill>
        <p:spPr>
          <a:xfrm>
            <a:off x="976196" y="3362742"/>
            <a:ext cx="9153641" cy="849768"/>
          </a:xfrm>
          <a:prstGeom prst="rect">
            <a:avLst/>
          </a:prstGeom>
        </p:spPr>
      </p:pic>
    </p:spTree>
    <p:extLst>
      <p:ext uri="{BB962C8B-B14F-4D97-AF65-F5344CB8AC3E}">
        <p14:creationId xmlns:p14="http://schemas.microsoft.com/office/powerpoint/2010/main" val="6032795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94095" y="0"/>
            <a:ext cx="4546631" cy="1001696"/>
          </a:xfrm>
          <a:prstGeom prst="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2"/>
          <p:cNvPicPr>
            <a:picLocks noChangeAspect="1" noChangeArrowheads="1"/>
          </p:cNvPicPr>
          <p:nvPr/>
        </p:nvPicPr>
        <p:blipFill>
          <a:blip r:embed="rId2">
            <a:duotone>
              <a:schemeClr val="accent3">
                <a:shade val="45000"/>
                <a:satMod val="135000"/>
              </a:schemeClr>
              <a:prstClr val="white"/>
            </a:duotone>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632070" y="1166070"/>
            <a:ext cx="12334650" cy="63626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534591" y="302738"/>
            <a:ext cx="9622632" cy="698958"/>
          </a:xfrm>
        </p:spPr>
        <p:txBody>
          <a:bodyPr>
            <a:normAutofit/>
          </a:bodyPr>
          <a:lstStyle/>
          <a:p>
            <a:r>
              <a:rPr lang="en-GB" sz="3400" b="1" dirty="0" smtClean="0"/>
              <a:t>From 2016 monitoring evidence </a:t>
            </a:r>
            <a:r>
              <a:rPr lang="en-GB" sz="3400" b="1" dirty="0"/>
              <a:t>to </a:t>
            </a:r>
            <a:r>
              <a:rPr lang="en-GB" sz="3400" b="1" dirty="0" smtClean="0"/>
              <a:t>2017 action</a:t>
            </a:r>
            <a:endParaRPr lang="en-GB" sz="3400" b="1" dirty="0"/>
          </a:p>
        </p:txBody>
      </p:sp>
      <p:sp>
        <p:nvSpPr>
          <p:cNvPr id="9" name="Rectangular Callout 8"/>
          <p:cNvSpPr/>
          <p:nvPr/>
        </p:nvSpPr>
        <p:spPr>
          <a:xfrm>
            <a:off x="534591" y="4510336"/>
            <a:ext cx="1190850" cy="476253"/>
          </a:xfrm>
          <a:prstGeom prst="wedgeRectCallout">
            <a:avLst>
              <a:gd name="adj1" fmla="val 18850"/>
              <a:gd name="adj2" fmla="val -125994"/>
            </a:avLst>
          </a:prstGeom>
          <a:solidFill>
            <a:schemeClr val="accent2">
              <a:lumMod val="60000"/>
              <a:lumOff val="40000"/>
            </a:schemeClr>
          </a:solidFill>
          <a:ln w="127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04287" tIns="52144" rIns="104287" bIns="52144" rtlCol="0" anchor="ctr"/>
          <a:lstStyle/>
          <a:p>
            <a:pPr algn="ctr"/>
            <a:r>
              <a:rPr lang="en-GB" sz="1300" b="1" dirty="0">
                <a:solidFill>
                  <a:schemeClr val="tx1"/>
                </a:solidFill>
              </a:rPr>
              <a:t>Honduras</a:t>
            </a:r>
          </a:p>
          <a:p>
            <a:pPr algn="ctr"/>
            <a:r>
              <a:rPr lang="en-GB" sz="1300" b="1" dirty="0">
                <a:solidFill>
                  <a:schemeClr val="tx1"/>
                </a:solidFill>
              </a:rPr>
              <a:t>(July 17)</a:t>
            </a:r>
          </a:p>
        </p:txBody>
      </p:sp>
      <p:sp>
        <p:nvSpPr>
          <p:cNvPr id="10" name="Rectangular Callout 9"/>
          <p:cNvSpPr/>
          <p:nvPr/>
        </p:nvSpPr>
        <p:spPr>
          <a:xfrm>
            <a:off x="2141583" y="4698328"/>
            <a:ext cx="1668013" cy="430892"/>
          </a:xfrm>
          <a:prstGeom prst="wedgeRectCallout">
            <a:avLst>
              <a:gd name="adj1" fmla="val -51911"/>
              <a:gd name="adj2" fmla="val -200097"/>
            </a:avLst>
          </a:prstGeom>
          <a:solidFill>
            <a:schemeClr val="accent2">
              <a:lumMod val="60000"/>
              <a:lumOff val="40000"/>
            </a:schemeClr>
          </a:solidFill>
          <a:ln w="127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04287" tIns="52144" rIns="104287" bIns="52144" rtlCol="0" anchor="ctr"/>
          <a:lstStyle/>
          <a:p>
            <a:pPr algn="ctr"/>
            <a:r>
              <a:rPr lang="en-GB" sz="1300" b="1" dirty="0">
                <a:solidFill>
                  <a:schemeClr val="tx1"/>
                </a:solidFill>
              </a:rPr>
              <a:t>Dominican Rep</a:t>
            </a:r>
          </a:p>
          <a:p>
            <a:pPr algn="ctr"/>
            <a:r>
              <a:rPr lang="en-GB" sz="1300" b="1" dirty="0">
                <a:solidFill>
                  <a:schemeClr val="tx1"/>
                </a:solidFill>
              </a:rPr>
              <a:t>(June 17)</a:t>
            </a:r>
          </a:p>
        </p:txBody>
      </p:sp>
      <p:sp>
        <p:nvSpPr>
          <p:cNvPr id="11" name="Rectangular Callout 10"/>
          <p:cNvSpPr/>
          <p:nvPr/>
        </p:nvSpPr>
        <p:spPr>
          <a:xfrm>
            <a:off x="3236142" y="1708990"/>
            <a:ext cx="1351993" cy="609486"/>
          </a:xfrm>
          <a:prstGeom prst="wedgeRectCallout">
            <a:avLst>
              <a:gd name="adj1" fmla="val 70297"/>
              <a:gd name="adj2" fmla="val 101711"/>
            </a:avLst>
          </a:prstGeom>
          <a:solidFill>
            <a:schemeClr val="accent2">
              <a:lumMod val="60000"/>
              <a:lumOff val="40000"/>
            </a:schemeClr>
          </a:solidFill>
          <a:ln w="127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04287" tIns="52144" rIns="104287" bIns="52144" rtlCol="0" anchor="ctr"/>
          <a:lstStyle/>
          <a:p>
            <a:pPr algn="ctr"/>
            <a:r>
              <a:rPr lang="en-GB" sz="1300" b="1" dirty="0">
                <a:solidFill>
                  <a:schemeClr val="tx1"/>
                </a:solidFill>
              </a:rPr>
              <a:t>EU technical </a:t>
            </a:r>
            <a:r>
              <a:rPr lang="en-GB" sz="1300" b="1" dirty="0" smtClean="0">
                <a:solidFill>
                  <a:schemeClr val="tx1"/>
                </a:solidFill>
              </a:rPr>
              <a:t>meetings</a:t>
            </a:r>
            <a:endParaRPr lang="en-GB" sz="1300" b="1" dirty="0">
              <a:solidFill>
                <a:schemeClr val="tx1"/>
              </a:solidFill>
            </a:endParaRPr>
          </a:p>
          <a:p>
            <a:pPr algn="ctr"/>
            <a:r>
              <a:rPr lang="en-GB" sz="1300" b="1" dirty="0">
                <a:solidFill>
                  <a:schemeClr val="tx1"/>
                </a:solidFill>
              </a:rPr>
              <a:t>(</a:t>
            </a:r>
            <a:r>
              <a:rPr lang="en-GB" sz="1300" b="1" dirty="0" smtClean="0">
                <a:solidFill>
                  <a:schemeClr val="tx1"/>
                </a:solidFill>
              </a:rPr>
              <a:t>Feb </a:t>
            </a:r>
            <a:r>
              <a:rPr lang="en-GB" sz="1300" b="1" dirty="0">
                <a:solidFill>
                  <a:schemeClr val="tx1"/>
                </a:solidFill>
              </a:rPr>
              <a:t>17)</a:t>
            </a:r>
          </a:p>
        </p:txBody>
      </p:sp>
      <p:sp>
        <p:nvSpPr>
          <p:cNvPr id="12" name="Rectangular Callout 11"/>
          <p:cNvSpPr/>
          <p:nvPr/>
        </p:nvSpPr>
        <p:spPr>
          <a:xfrm>
            <a:off x="8545388" y="4857900"/>
            <a:ext cx="1517371" cy="827770"/>
          </a:xfrm>
          <a:prstGeom prst="wedgeRectCallout">
            <a:avLst>
              <a:gd name="adj1" fmla="val 377"/>
              <a:gd name="adj2" fmla="val -133204"/>
            </a:avLst>
          </a:prstGeom>
          <a:solidFill>
            <a:schemeClr val="accent2">
              <a:lumMod val="60000"/>
              <a:lumOff val="40000"/>
            </a:schemeClr>
          </a:solidFill>
          <a:ln w="127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04287" tIns="52144" rIns="104287" bIns="52144" rtlCol="0" anchor="ctr"/>
          <a:lstStyle/>
          <a:p>
            <a:pPr algn="ctr"/>
            <a:r>
              <a:rPr lang="en-GB" sz="1300" b="1" dirty="0">
                <a:solidFill>
                  <a:schemeClr val="tx1"/>
                </a:solidFill>
              </a:rPr>
              <a:t>Asia-Pacific regional exchange</a:t>
            </a:r>
          </a:p>
          <a:p>
            <a:pPr algn="ctr"/>
            <a:r>
              <a:rPr lang="en-GB" sz="1300" b="1" dirty="0">
                <a:solidFill>
                  <a:schemeClr val="tx1"/>
                </a:solidFill>
              </a:rPr>
              <a:t>(Oct 17)</a:t>
            </a:r>
          </a:p>
        </p:txBody>
      </p:sp>
      <p:sp>
        <p:nvSpPr>
          <p:cNvPr id="13" name="Rectangular Callout 12"/>
          <p:cNvSpPr/>
          <p:nvPr/>
        </p:nvSpPr>
        <p:spPr>
          <a:xfrm>
            <a:off x="5851088" y="2192328"/>
            <a:ext cx="1094559" cy="436565"/>
          </a:xfrm>
          <a:prstGeom prst="wedgeRectCallout">
            <a:avLst>
              <a:gd name="adj1" fmla="val -128860"/>
              <a:gd name="adj2" fmla="val 51205"/>
            </a:avLst>
          </a:prstGeom>
          <a:solidFill>
            <a:schemeClr val="accent2">
              <a:lumMod val="60000"/>
              <a:lumOff val="40000"/>
            </a:schemeClr>
          </a:solidFill>
          <a:ln w="127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04287" tIns="52144" rIns="104287" bIns="52144" rtlCol="0" anchor="ctr"/>
          <a:lstStyle/>
          <a:p>
            <a:pPr algn="ctr"/>
            <a:r>
              <a:rPr lang="en-GB" sz="1300" b="1" dirty="0">
                <a:solidFill>
                  <a:schemeClr val="tx1"/>
                </a:solidFill>
              </a:rPr>
              <a:t>Germany</a:t>
            </a:r>
          </a:p>
          <a:p>
            <a:pPr algn="ctr"/>
            <a:r>
              <a:rPr lang="en-GB" sz="1300" b="1" dirty="0">
                <a:solidFill>
                  <a:schemeClr val="tx1"/>
                </a:solidFill>
              </a:rPr>
              <a:t>(April 17)</a:t>
            </a:r>
          </a:p>
        </p:txBody>
      </p:sp>
      <p:sp>
        <p:nvSpPr>
          <p:cNvPr id="14" name="Rectangular Callout 13"/>
          <p:cNvSpPr/>
          <p:nvPr/>
        </p:nvSpPr>
        <p:spPr>
          <a:xfrm>
            <a:off x="6150337" y="2811391"/>
            <a:ext cx="1441585" cy="436565"/>
          </a:xfrm>
          <a:prstGeom prst="wedgeRectCallout">
            <a:avLst>
              <a:gd name="adj1" fmla="val -124790"/>
              <a:gd name="adj2" fmla="val -54617"/>
            </a:avLst>
          </a:prstGeom>
          <a:solidFill>
            <a:schemeClr val="accent2">
              <a:lumMod val="60000"/>
              <a:lumOff val="40000"/>
            </a:schemeClr>
          </a:solidFill>
          <a:ln w="127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04287" tIns="52144" rIns="104287" bIns="52144" rtlCol="0" anchor="ctr"/>
          <a:lstStyle/>
          <a:p>
            <a:pPr algn="ctr"/>
            <a:r>
              <a:rPr lang="en-GB" sz="1300" b="1" dirty="0">
                <a:solidFill>
                  <a:schemeClr val="tx1"/>
                </a:solidFill>
              </a:rPr>
              <a:t>Switzerland</a:t>
            </a:r>
          </a:p>
          <a:p>
            <a:pPr algn="ctr"/>
            <a:r>
              <a:rPr lang="en-GB" sz="1300" b="1" dirty="0">
                <a:solidFill>
                  <a:schemeClr val="tx1"/>
                </a:solidFill>
              </a:rPr>
              <a:t>(April 17)</a:t>
            </a:r>
          </a:p>
        </p:txBody>
      </p:sp>
      <p:sp>
        <p:nvSpPr>
          <p:cNvPr id="15" name="Rectangular Callout 14"/>
          <p:cNvSpPr/>
          <p:nvPr/>
        </p:nvSpPr>
        <p:spPr>
          <a:xfrm>
            <a:off x="6546690" y="4698330"/>
            <a:ext cx="1094559" cy="827769"/>
          </a:xfrm>
          <a:prstGeom prst="wedgeRectCallout">
            <a:avLst>
              <a:gd name="adj1" fmla="val -76966"/>
              <a:gd name="adj2" fmla="val -81501"/>
            </a:avLst>
          </a:prstGeom>
          <a:solidFill>
            <a:schemeClr val="accent2">
              <a:lumMod val="60000"/>
              <a:lumOff val="40000"/>
            </a:schemeClr>
          </a:solidFill>
          <a:ln w="127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04287" tIns="52144" rIns="104287" bIns="52144" rtlCol="0" anchor="ctr"/>
          <a:lstStyle/>
          <a:p>
            <a:pPr algn="ctr"/>
            <a:r>
              <a:rPr lang="en-GB" sz="1300" b="1" dirty="0">
                <a:solidFill>
                  <a:schemeClr val="tx1"/>
                </a:solidFill>
              </a:rPr>
              <a:t>Africa Regional Workshop</a:t>
            </a:r>
          </a:p>
          <a:p>
            <a:pPr algn="ctr"/>
            <a:r>
              <a:rPr lang="en-GB" sz="1300" b="1" dirty="0">
                <a:solidFill>
                  <a:schemeClr val="tx1"/>
                </a:solidFill>
              </a:rPr>
              <a:t>(Nov 17)</a:t>
            </a:r>
          </a:p>
        </p:txBody>
      </p:sp>
      <p:sp>
        <p:nvSpPr>
          <p:cNvPr id="16" name="Rectangular Callout 15"/>
          <p:cNvSpPr/>
          <p:nvPr/>
        </p:nvSpPr>
        <p:spPr>
          <a:xfrm>
            <a:off x="294095" y="1577168"/>
            <a:ext cx="1515543" cy="827769"/>
          </a:xfrm>
          <a:prstGeom prst="wedgeRectCallout">
            <a:avLst>
              <a:gd name="adj1" fmla="val 68765"/>
              <a:gd name="adj2" fmla="val 122714"/>
            </a:avLst>
          </a:prstGeom>
          <a:solidFill>
            <a:srgbClr val="F5FAB8"/>
          </a:solidFill>
          <a:ln w="127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04287" tIns="52144" rIns="104287" bIns="52144" rtlCol="0" anchor="ctr"/>
          <a:lstStyle/>
          <a:p>
            <a:pPr algn="ctr"/>
            <a:r>
              <a:rPr lang="en-GB" sz="1400" b="1" dirty="0">
                <a:solidFill>
                  <a:schemeClr val="tx1"/>
                </a:solidFill>
              </a:rPr>
              <a:t>HLPF 2017 </a:t>
            </a:r>
            <a:br>
              <a:rPr lang="en-GB" sz="1400" b="1" dirty="0">
                <a:solidFill>
                  <a:schemeClr val="tx1"/>
                </a:solidFill>
              </a:rPr>
            </a:br>
            <a:r>
              <a:rPr lang="en-GB" sz="1100" b="1" dirty="0">
                <a:solidFill>
                  <a:schemeClr val="tx1"/>
                </a:solidFill>
              </a:rPr>
              <a:t>as part of National Voluntary Reviews</a:t>
            </a:r>
          </a:p>
          <a:p>
            <a:pPr algn="ctr"/>
            <a:r>
              <a:rPr lang="en-GB" sz="1400" b="1" dirty="0">
                <a:solidFill>
                  <a:schemeClr val="tx1"/>
                </a:solidFill>
              </a:rPr>
              <a:t>(July 17)</a:t>
            </a:r>
          </a:p>
        </p:txBody>
      </p:sp>
      <p:sp>
        <p:nvSpPr>
          <p:cNvPr id="17" name="Rectangular Callout 16"/>
          <p:cNvSpPr/>
          <p:nvPr/>
        </p:nvSpPr>
        <p:spPr>
          <a:xfrm>
            <a:off x="5999411" y="1577168"/>
            <a:ext cx="1094559" cy="436565"/>
          </a:xfrm>
          <a:prstGeom prst="wedgeRectCallout">
            <a:avLst>
              <a:gd name="adj1" fmla="val -120720"/>
              <a:gd name="adj2" fmla="val 87280"/>
            </a:avLst>
          </a:prstGeom>
          <a:solidFill>
            <a:schemeClr val="accent2">
              <a:lumMod val="60000"/>
              <a:lumOff val="40000"/>
            </a:schemeClr>
          </a:solidFill>
          <a:ln w="127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04287" tIns="52144" rIns="104287" bIns="52144" rtlCol="0" anchor="ctr"/>
          <a:lstStyle/>
          <a:p>
            <a:pPr algn="ctr"/>
            <a:r>
              <a:rPr lang="en-GB" sz="1300" b="1" dirty="0">
                <a:solidFill>
                  <a:schemeClr val="tx1"/>
                </a:solidFill>
              </a:rPr>
              <a:t>Sweden</a:t>
            </a:r>
          </a:p>
          <a:p>
            <a:pPr algn="ctr"/>
            <a:r>
              <a:rPr lang="en-GB" sz="1300" b="1" dirty="0">
                <a:solidFill>
                  <a:schemeClr val="tx1"/>
                </a:solidFill>
              </a:rPr>
              <a:t>(Sept 17)</a:t>
            </a:r>
          </a:p>
        </p:txBody>
      </p:sp>
      <p:sp>
        <p:nvSpPr>
          <p:cNvPr id="18" name="Rectangular Callout 17"/>
          <p:cNvSpPr/>
          <p:nvPr/>
        </p:nvSpPr>
        <p:spPr>
          <a:xfrm>
            <a:off x="7272167" y="3541711"/>
            <a:ext cx="1094559" cy="436565"/>
          </a:xfrm>
          <a:prstGeom prst="wedgeRectCallout">
            <a:avLst>
              <a:gd name="adj1" fmla="val -99352"/>
              <a:gd name="adj2" fmla="val 10319"/>
            </a:avLst>
          </a:prstGeom>
          <a:solidFill>
            <a:schemeClr val="accent2">
              <a:lumMod val="60000"/>
              <a:lumOff val="40000"/>
            </a:schemeClr>
          </a:solidFill>
          <a:ln w="127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04287" tIns="52144" rIns="104287" bIns="52144" rtlCol="0" anchor="ctr"/>
          <a:lstStyle/>
          <a:p>
            <a:pPr algn="ctr"/>
            <a:r>
              <a:rPr lang="en-GB" sz="1300" b="1" dirty="0">
                <a:solidFill>
                  <a:schemeClr val="tx1"/>
                </a:solidFill>
              </a:rPr>
              <a:t>UAE</a:t>
            </a:r>
          </a:p>
          <a:p>
            <a:pPr algn="ctr"/>
            <a:r>
              <a:rPr lang="en-GB" sz="1300" b="1" dirty="0">
                <a:solidFill>
                  <a:schemeClr val="tx1"/>
                </a:solidFill>
              </a:rPr>
              <a:t>(Sept 17)</a:t>
            </a:r>
          </a:p>
        </p:txBody>
      </p:sp>
      <p:sp>
        <p:nvSpPr>
          <p:cNvPr id="19" name="Rectangular Callout 18"/>
          <p:cNvSpPr/>
          <p:nvPr/>
        </p:nvSpPr>
        <p:spPr>
          <a:xfrm>
            <a:off x="2784162" y="3390272"/>
            <a:ext cx="1517965" cy="654848"/>
          </a:xfrm>
          <a:prstGeom prst="wedgeRectCallout">
            <a:avLst>
              <a:gd name="adj1" fmla="val 91581"/>
              <a:gd name="adj2" fmla="val -165694"/>
            </a:avLst>
          </a:prstGeom>
          <a:solidFill>
            <a:schemeClr val="accent1">
              <a:lumMod val="20000"/>
              <a:lumOff val="80000"/>
            </a:schemeClr>
          </a:solid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04287" tIns="52144" rIns="104287" bIns="52144" rtlCol="0" anchor="ctr"/>
          <a:lstStyle/>
          <a:p>
            <a:pPr algn="ctr"/>
            <a:r>
              <a:rPr lang="en-GB" sz="1300" b="1" dirty="0">
                <a:solidFill>
                  <a:schemeClr val="tx1"/>
                </a:solidFill>
              </a:rPr>
              <a:t>European Consensus on Development</a:t>
            </a:r>
          </a:p>
        </p:txBody>
      </p:sp>
      <p:sp>
        <p:nvSpPr>
          <p:cNvPr id="20" name="Rectangular Callout 19"/>
          <p:cNvSpPr/>
          <p:nvPr/>
        </p:nvSpPr>
        <p:spPr>
          <a:xfrm>
            <a:off x="7903462" y="1994945"/>
            <a:ext cx="1958738" cy="655602"/>
          </a:xfrm>
          <a:prstGeom prst="wedgeRectCallout">
            <a:avLst>
              <a:gd name="adj1" fmla="val 15973"/>
              <a:gd name="adj2" fmla="val 109931"/>
            </a:avLst>
          </a:prstGeom>
          <a:solidFill>
            <a:srgbClr val="F5FAB8"/>
          </a:solidFill>
          <a:ln w="127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04287" tIns="52144" rIns="104287" bIns="52144" rtlCol="0" anchor="ctr"/>
          <a:lstStyle/>
          <a:p>
            <a:pPr algn="ctr"/>
            <a:r>
              <a:rPr lang="en-GB" sz="1400" b="1" dirty="0">
                <a:solidFill>
                  <a:schemeClr val="tx1"/>
                </a:solidFill>
              </a:rPr>
              <a:t>Busan Global Forum</a:t>
            </a:r>
          </a:p>
          <a:p>
            <a:pPr algn="ctr"/>
            <a:r>
              <a:rPr lang="en-GB" sz="1400" b="1" dirty="0">
                <a:solidFill>
                  <a:schemeClr val="tx1"/>
                </a:solidFill>
              </a:rPr>
              <a:t>(Nov 17)</a:t>
            </a:r>
          </a:p>
        </p:txBody>
      </p:sp>
      <p:sp>
        <p:nvSpPr>
          <p:cNvPr id="21" name="Rectangular Callout 20"/>
          <p:cNvSpPr/>
          <p:nvPr/>
        </p:nvSpPr>
        <p:spPr>
          <a:xfrm>
            <a:off x="4683090" y="4857081"/>
            <a:ext cx="1094559" cy="827769"/>
          </a:xfrm>
          <a:prstGeom prst="wedgeRectCallout">
            <a:avLst>
              <a:gd name="adj1" fmla="val 90773"/>
              <a:gd name="adj2" fmla="val -39886"/>
            </a:avLst>
          </a:prstGeom>
          <a:solidFill>
            <a:schemeClr val="accent2">
              <a:lumMod val="60000"/>
              <a:lumOff val="40000"/>
            </a:schemeClr>
          </a:solidFill>
          <a:ln w="127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04287" tIns="52144" rIns="104287" bIns="52144" rtlCol="0" anchor="ctr"/>
          <a:lstStyle/>
          <a:p>
            <a:pPr algn="ctr"/>
            <a:r>
              <a:rPr lang="en-GB" sz="1300" b="1" dirty="0">
                <a:solidFill>
                  <a:schemeClr val="tx1"/>
                </a:solidFill>
              </a:rPr>
              <a:t>Nairobi </a:t>
            </a:r>
            <a:br>
              <a:rPr lang="en-GB" sz="1300" b="1" dirty="0">
                <a:solidFill>
                  <a:schemeClr val="tx1"/>
                </a:solidFill>
              </a:rPr>
            </a:br>
            <a:r>
              <a:rPr lang="en-GB" sz="1300" b="1" dirty="0">
                <a:solidFill>
                  <a:schemeClr val="tx1"/>
                </a:solidFill>
              </a:rPr>
              <a:t>Full Day Workshop</a:t>
            </a:r>
          </a:p>
          <a:p>
            <a:pPr algn="ctr"/>
            <a:r>
              <a:rPr lang="en-GB" sz="1300" b="1" dirty="0">
                <a:solidFill>
                  <a:schemeClr val="tx1"/>
                </a:solidFill>
              </a:rPr>
              <a:t>(Dec 16)</a:t>
            </a:r>
          </a:p>
        </p:txBody>
      </p:sp>
      <p:sp>
        <p:nvSpPr>
          <p:cNvPr id="23" name="Rectangular Callout 22"/>
          <p:cNvSpPr/>
          <p:nvPr/>
        </p:nvSpPr>
        <p:spPr>
          <a:xfrm>
            <a:off x="294095" y="3289414"/>
            <a:ext cx="1683937" cy="569799"/>
          </a:xfrm>
          <a:prstGeom prst="wedgeRectCallout">
            <a:avLst>
              <a:gd name="adj1" fmla="val 57405"/>
              <a:gd name="adj2" fmla="val -91773"/>
            </a:avLst>
          </a:prstGeom>
          <a:solidFill>
            <a:schemeClr val="accent6">
              <a:lumMod val="40000"/>
              <a:lumOff val="60000"/>
            </a:schemeClr>
          </a:solidFill>
          <a:ln w="127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04287" tIns="52144" rIns="104287" bIns="52144" rtlCol="0" anchor="ctr"/>
          <a:lstStyle/>
          <a:p>
            <a:pPr algn="ctr"/>
            <a:r>
              <a:rPr lang="en-GB" sz="1300" b="1" dirty="0">
                <a:solidFill>
                  <a:schemeClr val="tx1"/>
                </a:solidFill>
              </a:rPr>
              <a:t>Gender </a:t>
            </a:r>
            <a:r>
              <a:rPr lang="en-GB" sz="1300" b="1" dirty="0" smtClean="0">
                <a:solidFill>
                  <a:schemeClr val="tx1"/>
                </a:solidFill>
              </a:rPr>
              <a:t>Expert </a:t>
            </a:r>
            <a:r>
              <a:rPr lang="en-GB" sz="1300" b="1" dirty="0">
                <a:solidFill>
                  <a:schemeClr val="tx1"/>
                </a:solidFill>
              </a:rPr>
              <a:t>Meeting</a:t>
            </a:r>
          </a:p>
          <a:p>
            <a:pPr algn="ctr"/>
            <a:r>
              <a:rPr lang="en-GB" sz="1300" b="1" dirty="0">
                <a:solidFill>
                  <a:schemeClr val="tx1"/>
                </a:solidFill>
              </a:rPr>
              <a:t>(April 17)</a:t>
            </a:r>
          </a:p>
        </p:txBody>
      </p:sp>
      <p:sp>
        <p:nvSpPr>
          <p:cNvPr id="24" name="Rectangle 23"/>
          <p:cNvSpPr/>
          <p:nvPr/>
        </p:nvSpPr>
        <p:spPr>
          <a:xfrm>
            <a:off x="-884661" y="5843599"/>
            <a:ext cx="13892482" cy="1825636"/>
          </a:xfrm>
          <a:prstGeom prst="rect">
            <a:avLst/>
          </a:prstGeom>
          <a:solidFill>
            <a:schemeClr val="bg1">
              <a:lumMod val="75000"/>
              <a:alpha val="57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ounded Rectangle 28"/>
          <p:cNvSpPr/>
          <p:nvPr/>
        </p:nvSpPr>
        <p:spPr>
          <a:xfrm>
            <a:off x="7883920" y="6257523"/>
            <a:ext cx="2768230" cy="1068382"/>
          </a:xfrm>
          <a:prstGeom prst="roundRect">
            <a:avLst/>
          </a:prstGeom>
          <a:solidFill>
            <a:schemeClr val="accent1">
              <a:lumMod val="40000"/>
              <a:lumOff val="60000"/>
            </a:schemeClr>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1700" b="1" dirty="0" err="1" smtClean="0">
                <a:solidFill>
                  <a:schemeClr val="tx1"/>
                </a:solidFill>
              </a:rPr>
              <a:t>FfD</a:t>
            </a:r>
            <a:r>
              <a:rPr lang="en-GB" sz="1700" b="1" dirty="0">
                <a:solidFill>
                  <a:schemeClr val="tx1"/>
                </a:solidFill>
              </a:rPr>
              <a:t/>
            </a:r>
            <a:br>
              <a:rPr lang="en-GB" sz="1700" b="1" dirty="0">
                <a:solidFill>
                  <a:schemeClr val="tx1"/>
                </a:solidFill>
              </a:rPr>
            </a:br>
            <a:r>
              <a:rPr lang="en-GB" sz="1700" b="1" dirty="0">
                <a:solidFill>
                  <a:schemeClr val="tx1"/>
                </a:solidFill>
              </a:rPr>
              <a:t>2017 </a:t>
            </a:r>
            <a:br>
              <a:rPr lang="en-GB" sz="1700" b="1" dirty="0">
                <a:solidFill>
                  <a:schemeClr val="tx1"/>
                </a:solidFill>
              </a:rPr>
            </a:br>
            <a:r>
              <a:rPr lang="en-GB" sz="1700" b="1" dirty="0">
                <a:solidFill>
                  <a:schemeClr val="tx1"/>
                </a:solidFill>
              </a:rPr>
              <a:t>report</a:t>
            </a:r>
          </a:p>
        </p:txBody>
      </p:sp>
      <p:sp>
        <p:nvSpPr>
          <p:cNvPr id="28" name="Rounded Rectangle 27"/>
          <p:cNvSpPr/>
          <p:nvPr/>
        </p:nvSpPr>
        <p:spPr>
          <a:xfrm>
            <a:off x="6388448" y="6250924"/>
            <a:ext cx="2768230" cy="1068382"/>
          </a:xfrm>
          <a:prstGeom prst="roundRect">
            <a:avLst/>
          </a:prstGeom>
          <a:solidFill>
            <a:schemeClr val="tx2">
              <a:lumMod val="40000"/>
              <a:lumOff val="60000"/>
            </a:schemeClr>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1700" b="1" dirty="0">
                <a:solidFill>
                  <a:schemeClr val="tx1"/>
                </a:solidFill>
              </a:rPr>
              <a:t>UN </a:t>
            </a:r>
            <a:br>
              <a:rPr lang="en-GB" sz="1700" b="1" dirty="0">
                <a:solidFill>
                  <a:schemeClr val="tx1"/>
                </a:solidFill>
              </a:rPr>
            </a:br>
            <a:r>
              <a:rPr lang="en-GB" sz="1700" b="1" dirty="0">
                <a:solidFill>
                  <a:schemeClr val="tx1"/>
                </a:solidFill>
              </a:rPr>
              <a:t>SDG report </a:t>
            </a:r>
            <a:br>
              <a:rPr lang="en-GB" sz="1700" b="1" dirty="0">
                <a:solidFill>
                  <a:schemeClr val="tx1"/>
                </a:solidFill>
              </a:rPr>
            </a:br>
            <a:r>
              <a:rPr lang="en-GB" sz="1700" b="1" dirty="0">
                <a:solidFill>
                  <a:schemeClr val="tx1"/>
                </a:solidFill>
              </a:rPr>
              <a:t>2017</a:t>
            </a:r>
          </a:p>
        </p:txBody>
      </p:sp>
      <p:sp>
        <p:nvSpPr>
          <p:cNvPr id="36" name="Rounded Rectangle 35"/>
          <p:cNvSpPr/>
          <p:nvPr/>
        </p:nvSpPr>
        <p:spPr>
          <a:xfrm rot="16200000">
            <a:off x="6942119" y="6448357"/>
            <a:ext cx="1068382" cy="652619"/>
          </a:xfrm>
          <a:prstGeom prst="roundRect">
            <a:avLst/>
          </a:prstGeom>
          <a:solidFill>
            <a:schemeClr val="accent6"/>
          </a:solidFill>
          <a:ln w="1905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400" b="1" dirty="0" smtClean="0">
                <a:solidFill>
                  <a:schemeClr val="tx1"/>
                </a:solidFill>
              </a:rPr>
              <a:t>DAC Peer Reviews</a:t>
            </a:r>
            <a:endParaRPr lang="en-GB" sz="1400" b="1" dirty="0">
              <a:solidFill>
                <a:schemeClr val="tx1"/>
              </a:solidFill>
            </a:endParaRPr>
          </a:p>
        </p:txBody>
      </p:sp>
      <p:sp>
        <p:nvSpPr>
          <p:cNvPr id="27" name="Rounded Rectangle 26"/>
          <p:cNvSpPr/>
          <p:nvPr/>
        </p:nvSpPr>
        <p:spPr>
          <a:xfrm>
            <a:off x="4474190" y="6240476"/>
            <a:ext cx="2768230" cy="1068382"/>
          </a:xfrm>
          <a:prstGeom prst="roundRect">
            <a:avLst/>
          </a:prstGeom>
          <a:solidFill>
            <a:schemeClr val="accent6">
              <a:lumMod val="60000"/>
              <a:lumOff val="40000"/>
            </a:schemeClr>
          </a:solidFill>
          <a:ln w="1905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1700" b="1" dirty="0">
                <a:solidFill>
                  <a:schemeClr val="tx1"/>
                </a:solidFill>
              </a:rPr>
              <a:t>Development </a:t>
            </a:r>
            <a:br>
              <a:rPr lang="en-GB" sz="1700" b="1" dirty="0">
                <a:solidFill>
                  <a:schemeClr val="tx1"/>
                </a:solidFill>
              </a:rPr>
            </a:br>
            <a:r>
              <a:rPr lang="en-GB" sz="1700" b="1" dirty="0">
                <a:solidFill>
                  <a:schemeClr val="tx1"/>
                </a:solidFill>
              </a:rPr>
              <a:t>Co-operation </a:t>
            </a:r>
            <a:br>
              <a:rPr lang="en-GB" sz="1700" b="1" dirty="0">
                <a:solidFill>
                  <a:schemeClr val="tx1"/>
                </a:solidFill>
              </a:rPr>
            </a:br>
            <a:r>
              <a:rPr lang="en-GB" sz="1700" b="1" dirty="0">
                <a:solidFill>
                  <a:schemeClr val="tx1"/>
                </a:solidFill>
              </a:rPr>
              <a:t>Report 2017</a:t>
            </a:r>
          </a:p>
        </p:txBody>
      </p:sp>
      <p:sp>
        <p:nvSpPr>
          <p:cNvPr id="31" name="Rectangular Callout 30"/>
          <p:cNvSpPr/>
          <p:nvPr/>
        </p:nvSpPr>
        <p:spPr>
          <a:xfrm>
            <a:off x="4434223" y="3382961"/>
            <a:ext cx="2146686" cy="476252"/>
          </a:xfrm>
          <a:prstGeom prst="wedgeRectCallout">
            <a:avLst>
              <a:gd name="adj1" fmla="val -28305"/>
              <a:gd name="adj2" fmla="val -211401"/>
            </a:avLst>
          </a:prstGeom>
          <a:solidFill>
            <a:schemeClr val="accent6">
              <a:lumMod val="40000"/>
              <a:lumOff val="60000"/>
            </a:schemeClr>
          </a:solidFill>
          <a:ln w="127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04287" tIns="52144" rIns="104287" bIns="52144" rtlCol="0" anchor="ctr"/>
          <a:lstStyle/>
          <a:p>
            <a:pPr algn="ctr"/>
            <a:r>
              <a:rPr lang="en-GB" sz="1300" b="1" dirty="0">
                <a:solidFill>
                  <a:schemeClr val="tx1"/>
                </a:solidFill>
              </a:rPr>
              <a:t>CSO Working Group</a:t>
            </a:r>
          </a:p>
          <a:p>
            <a:pPr algn="ctr"/>
            <a:r>
              <a:rPr lang="en-GB" sz="1300" b="1" dirty="0">
                <a:solidFill>
                  <a:schemeClr val="tx1"/>
                </a:solidFill>
              </a:rPr>
              <a:t>(Apr </a:t>
            </a:r>
            <a:r>
              <a:rPr lang="en-GB" sz="1300" b="1" dirty="0" smtClean="0">
                <a:solidFill>
                  <a:schemeClr val="tx1"/>
                </a:solidFill>
              </a:rPr>
              <a:t>&amp; </a:t>
            </a:r>
            <a:r>
              <a:rPr lang="en-GB" sz="1300" b="1" dirty="0">
                <a:solidFill>
                  <a:schemeClr val="tx1"/>
                </a:solidFill>
              </a:rPr>
              <a:t>Nov 17)</a:t>
            </a:r>
          </a:p>
        </p:txBody>
      </p:sp>
      <p:sp>
        <p:nvSpPr>
          <p:cNvPr id="32" name="Rectangular Callout 31"/>
          <p:cNvSpPr/>
          <p:nvPr/>
        </p:nvSpPr>
        <p:spPr>
          <a:xfrm>
            <a:off x="2573220" y="2457071"/>
            <a:ext cx="1484184" cy="609486"/>
          </a:xfrm>
          <a:prstGeom prst="wedgeRectCallout">
            <a:avLst>
              <a:gd name="adj1" fmla="val 101194"/>
              <a:gd name="adj2" fmla="val -16188"/>
            </a:avLst>
          </a:prstGeom>
          <a:solidFill>
            <a:schemeClr val="accent6">
              <a:lumMod val="40000"/>
              <a:lumOff val="60000"/>
            </a:schemeClr>
          </a:solidFill>
          <a:ln w="127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04287" tIns="52144" rIns="104287" bIns="52144" rtlCol="0" anchor="ctr"/>
          <a:lstStyle/>
          <a:p>
            <a:pPr algn="ctr"/>
            <a:r>
              <a:rPr lang="en-GB" sz="1300" b="1" dirty="0" smtClean="0">
                <a:solidFill>
                  <a:schemeClr val="tx1"/>
                </a:solidFill>
              </a:rPr>
              <a:t>Results </a:t>
            </a:r>
            <a:br>
              <a:rPr lang="en-GB" sz="1300" b="1" dirty="0" smtClean="0">
                <a:solidFill>
                  <a:schemeClr val="tx1"/>
                </a:solidFill>
              </a:rPr>
            </a:br>
            <a:r>
              <a:rPr lang="en-GB" sz="1300" b="1" dirty="0" smtClean="0">
                <a:solidFill>
                  <a:schemeClr val="tx1"/>
                </a:solidFill>
              </a:rPr>
              <a:t>Expert Meeting</a:t>
            </a:r>
            <a:endParaRPr lang="en-GB" sz="1300" b="1" dirty="0">
              <a:solidFill>
                <a:schemeClr val="tx1"/>
              </a:solidFill>
            </a:endParaRPr>
          </a:p>
          <a:p>
            <a:pPr algn="ctr"/>
            <a:r>
              <a:rPr lang="en-GB" sz="1300" b="1" dirty="0" smtClean="0">
                <a:solidFill>
                  <a:schemeClr val="tx1"/>
                </a:solidFill>
              </a:rPr>
              <a:t>(Oct 17</a:t>
            </a:r>
            <a:r>
              <a:rPr lang="en-GB" sz="1300" b="1" dirty="0">
                <a:solidFill>
                  <a:schemeClr val="tx1"/>
                </a:solidFill>
              </a:rPr>
              <a:t>)</a:t>
            </a:r>
          </a:p>
        </p:txBody>
      </p:sp>
      <p:sp>
        <p:nvSpPr>
          <p:cNvPr id="33" name="Rounded Rectangle 32"/>
          <p:cNvSpPr/>
          <p:nvPr/>
        </p:nvSpPr>
        <p:spPr>
          <a:xfrm rot="16200000">
            <a:off x="4852304" y="6509039"/>
            <a:ext cx="1068382" cy="531257"/>
          </a:xfrm>
          <a:prstGeom prst="roundRect">
            <a:avLst/>
          </a:prstGeom>
          <a:solidFill>
            <a:schemeClr val="accent6"/>
          </a:solidFill>
          <a:ln w="1905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400" b="1" dirty="0" smtClean="0">
                <a:solidFill>
                  <a:schemeClr val="tx1"/>
                </a:solidFill>
              </a:rPr>
              <a:t>Country Profiles</a:t>
            </a:r>
            <a:endParaRPr lang="en-GB" sz="1400" b="1" dirty="0">
              <a:solidFill>
                <a:schemeClr val="tx1"/>
              </a:solidFill>
            </a:endParaRPr>
          </a:p>
        </p:txBody>
      </p:sp>
      <p:sp>
        <p:nvSpPr>
          <p:cNvPr id="26" name="Rounded Rectangle 25"/>
          <p:cNvSpPr/>
          <p:nvPr/>
        </p:nvSpPr>
        <p:spPr>
          <a:xfrm>
            <a:off x="2679157" y="6240476"/>
            <a:ext cx="2441710" cy="1068382"/>
          </a:xfrm>
          <a:prstGeom prst="roundRect">
            <a:avLst/>
          </a:prstGeom>
          <a:solidFill>
            <a:schemeClr val="accent6">
              <a:lumMod val="75000"/>
            </a:schemeClr>
          </a:solidFill>
          <a:ln w="1905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1700" b="1" dirty="0">
                <a:solidFill>
                  <a:schemeClr val="tx1"/>
                </a:solidFill>
              </a:rPr>
              <a:t>2016 </a:t>
            </a:r>
            <a:br>
              <a:rPr lang="en-GB" sz="1700" b="1" dirty="0">
                <a:solidFill>
                  <a:schemeClr val="tx1"/>
                </a:solidFill>
              </a:rPr>
            </a:br>
            <a:r>
              <a:rPr lang="en-GB" sz="1700" b="1" dirty="0" smtClean="0">
                <a:solidFill>
                  <a:schemeClr val="tx1"/>
                </a:solidFill>
              </a:rPr>
              <a:t>Monitoring </a:t>
            </a:r>
            <a:r>
              <a:rPr lang="en-GB" sz="1700" b="1" dirty="0">
                <a:solidFill>
                  <a:schemeClr val="tx1"/>
                </a:solidFill>
              </a:rPr>
              <a:t/>
            </a:r>
            <a:br>
              <a:rPr lang="en-GB" sz="1700" b="1" dirty="0">
                <a:solidFill>
                  <a:schemeClr val="tx1"/>
                </a:solidFill>
              </a:rPr>
            </a:br>
            <a:r>
              <a:rPr lang="en-GB" sz="1700" b="1" dirty="0">
                <a:solidFill>
                  <a:schemeClr val="tx1"/>
                </a:solidFill>
              </a:rPr>
              <a:t>Report</a:t>
            </a:r>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318000">
            <a:off x="1218088" y="6074361"/>
            <a:ext cx="948076" cy="12397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397198">
            <a:off x="1743172" y="6114865"/>
            <a:ext cx="1091458" cy="12471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descr="Screen Shot 2017-10-25 at 3.54.24 AM.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21301289">
            <a:off x="456527" y="6037523"/>
            <a:ext cx="884756" cy="1258817"/>
          </a:xfrm>
          <a:prstGeom prst="rect">
            <a:avLst/>
          </a:prstGeom>
        </p:spPr>
      </p:pic>
      <p:pic>
        <p:nvPicPr>
          <p:cNvPr id="102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20505568">
            <a:off x="-318991" y="6194951"/>
            <a:ext cx="986198" cy="12225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5" descr="Screen Shot 2017-10-25 at 3.56.18 AM.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618070">
            <a:off x="2235471" y="6168568"/>
            <a:ext cx="908791" cy="1207394"/>
          </a:xfrm>
          <a:prstGeom prst="rect">
            <a:avLst/>
          </a:prstGeom>
        </p:spPr>
      </p:pic>
      <p:pic>
        <p:nvPicPr>
          <p:cNvPr id="4" name="Picture 3" descr="Screen Shot 2017-10-25 at 3.52.31 AM.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2289708">
            <a:off x="2444995" y="6238163"/>
            <a:ext cx="999328" cy="1327778"/>
          </a:xfrm>
          <a:prstGeom prst="rect">
            <a:avLst/>
          </a:prstGeom>
        </p:spPr>
      </p:pic>
    </p:spTree>
    <p:extLst>
      <p:ext uri="{BB962C8B-B14F-4D97-AF65-F5344CB8AC3E}">
        <p14:creationId xmlns:p14="http://schemas.microsoft.com/office/powerpoint/2010/main" val="179269681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4591" y="163420"/>
            <a:ext cx="9826188" cy="698958"/>
          </a:xfrm>
        </p:spPr>
        <p:txBody>
          <a:bodyPr>
            <a:noAutofit/>
          </a:bodyPr>
          <a:lstStyle/>
          <a:p>
            <a:r>
              <a:rPr lang="en-GB" sz="3300" b="1" dirty="0" smtClean="0">
                <a:solidFill>
                  <a:srgbClr val="000000"/>
                </a:solidFill>
              </a:rPr>
              <a:t>Some enablers in using the monitoring evidence</a:t>
            </a:r>
            <a:endParaRPr lang="en-GB" sz="3300" b="1" dirty="0">
              <a:solidFill>
                <a:srgbClr val="000000"/>
              </a:solidFill>
            </a:endParaRPr>
          </a:p>
        </p:txBody>
      </p:sp>
      <p:sp>
        <p:nvSpPr>
          <p:cNvPr id="5" name="Content Placeholder 4"/>
          <p:cNvSpPr>
            <a:spLocks noGrp="1"/>
          </p:cNvSpPr>
          <p:nvPr>
            <p:ph sz="half" idx="2"/>
          </p:nvPr>
        </p:nvSpPr>
        <p:spPr>
          <a:xfrm>
            <a:off x="5497383" y="820826"/>
            <a:ext cx="5194429" cy="5569814"/>
          </a:xfrm>
        </p:spPr>
        <p:txBody>
          <a:bodyPr/>
          <a:lstStyle/>
          <a:p>
            <a:pPr marL="0" indent="0">
              <a:buNone/>
            </a:pPr>
            <a:r>
              <a:rPr lang="en-US" b="1" dirty="0" smtClean="0">
                <a:solidFill>
                  <a:srgbClr val="C55A11"/>
                </a:solidFill>
              </a:rPr>
              <a:t>Constraints</a:t>
            </a:r>
            <a:endParaRPr lang="en-US" b="1" dirty="0">
              <a:solidFill>
                <a:schemeClr val="accent6">
                  <a:lumMod val="75000"/>
                </a:schemeClr>
              </a:solidFill>
            </a:endParaRPr>
          </a:p>
          <a:p>
            <a:pPr marL="0" indent="0">
              <a:buNone/>
            </a:pPr>
            <a:endParaRPr lang="en-US" sz="500" b="1" dirty="0" smtClean="0">
              <a:solidFill>
                <a:srgbClr val="C55A11"/>
              </a:solidFill>
            </a:endParaRPr>
          </a:p>
          <a:p>
            <a:pPr marL="457200" indent="-457200">
              <a:buFont typeface="+mj-lt"/>
              <a:buAutoNum type="arabicPeriod"/>
            </a:pPr>
            <a:r>
              <a:rPr lang="en-US" sz="2100" b="1" dirty="0"/>
              <a:t>Difficulties to interpret and use the </a:t>
            </a:r>
            <a:r>
              <a:rPr lang="en-US" sz="2100" b="1" dirty="0" smtClean="0"/>
              <a:t>results </a:t>
            </a:r>
            <a:r>
              <a:rPr lang="en-US" sz="2100" dirty="0" smtClean="0"/>
              <a:t>(lack of guidance)</a:t>
            </a:r>
            <a:endParaRPr lang="en-US" sz="2100" b="1" dirty="0"/>
          </a:p>
          <a:p>
            <a:pPr marL="457200" indent="-457200">
              <a:buFont typeface="+mj-lt"/>
              <a:buAutoNum type="arabicPeriod"/>
            </a:pPr>
            <a:r>
              <a:rPr lang="en-US" sz="2100" b="1" dirty="0" smtClean="0"/>
              <a:t>Current domestic sensitivities </a:t>
            </a:r>
            <a:r>
              <a:rPr lang="en-US" sz="2100" dirty="0" smtClean="0"/>
              <a:t>towards aid in provider countries </a:t>
            </a:r>
            <a:endParaRPr lang="en-US" sz="2100" dirty="0"/>
          </a:p>
          <a:p>
            <a:pPr marL="457200" indent="-457200">
              <a:buFont typeface="+mj-lt"/>
              <a:buAutoNum type="arabicPeriod"/>
            </a:pPr>
            <a:r>
              <a:rPr lang="en-US" sz="2100" b="1" dirty="0" smtClean="0"/>
              <a:t>Institutional obstacles </a:t>
            </a:r>
            <a:r>
              <a:rPr lang="en-US" sz="2100" dirty="0" smtClean="0"/>
              <a:t>(e.g. fragmented management)</a:t>
            </a:r>
          </a:p>
          <a:p>
            <a:pPr marL="457200" indent="-457200">
              <a:buFont typeface="+mj-lt"/>
              <a:buAutoNum type="arabicPeriod"/>
            </a:pPr>
            <a:r>
              <a:rPr lang="en-US" sz="2100" b="1" dirty="0" smtClean="0"/>
              <a:t>Disconnect between global process/commitments and country-level dialogue </a:t>
            </a:r>
            <a:r>
              <a:rPr lang="en-US" sz="2100" dirty="0" smtClean="0"/>
              <a:t>(missing middle)</a:t>
            </a:r>
            <a:endParaRPr lang="en-US" sz="2100" dirty="0"/>
          </a:p>
          <a:p>
            <a:pPr marL="457200" indent="-457200">
              <a:buFont typeface="+mj-lt"/>
              <a:buAutoNum type="arabicPeriod"/>
            </a:pPr>
            <a:r>
              <a:rPr lang="en-US" sz="2100" b="1" dirty="0" smtClean="0"/>
              <a:t>Some themes </a:t>
            </a:r>
            <a:r>
              <a:rPr lang="en-US" sz="2100" dirty="0" smtClean="0"/>
              <a:t>(results, transparency) </a:t>
            </a:r>
            <a:r>
              <a:rPr lang="en-US" sz="2100" b="1" dirty="0" smtClean="0"/>
              <a:t>more in line with current mood or easier than others </a:t>
            </a:r>
            <a:r>
              <a:rPr lang="en-US" sz="2100" dirty="0" smtClean="0"/>
              <a:t>(ownership, inclusive partnerships)</a:t>
            </a:r>
            <a:endParaRPr lang="en-US" sz="2100" b="1" dirty="0"/>
          </a:p>
          <a:p>
            <a:pPr marL="457200" indent="-457200">
              <a:buFont typeface="+mj-lt"/>
              <a:buAutoNum type="arabicPeriod"/>
            </a:pPr>
            <a:r>
              <a:rPr lang="en-US" sz="2100" b="1" dirty="0" smtClean="0"/>
              <a:t>Effectiveness agenda currently shadowed by ‘financing for development’ agenda</a:t>
            </a:r>
            <a:r>
              <a:rPr lang="en-US" sz="2100" dirty="0" smtClean="0"/>
              <a:t> (TOSSD, blended finance, </a:t>
            </a:r>
            <a:r>
              <a:rPr lang="en-US" sz="2100" dirty="0" err="1" smtClean="0"/>
              <a:t>etc</a:t>
            </a:r>
            <a:r>
              <a:rPr lang="en-US" sz="2100" dirty="0" smtClean="0"/>
              <a:t>)</a:t>
            </a:r>
          </a:p>
          <a:p>
            <a:pPr marL="457200" indent="-457200">
              <a:buFont typeface="+mj-lt"/>
              <a:buAutoNum type="arabicPeriod"/>
            </a:pPr>
            <a:endParaRPr lang="en-US" sz="2200" dirty="0"/>
          </a:p>
          <a:p>
            <a:pPr marL="0" indent="0">
              <a:buNone/>
            </a:pPr>
            <a:endParaRPr lang="en-US" sz="2200" b="1" dirty="0">
              <a:solidFill>
                <a:srgbClr val="C55A11"/>
              </a:solidFill>
            </a:endParaRPr>
          </a:p>
        </p:txBody>
      </p:sp>
      <p:sp>
        <p:nvSpPr>
          <p:cNvPr id="8" name="Content Placeholder 7"/>
          <p:cNvSpPr>
            <a:spLocks noGrp="1"/>
          </p:cNvSpPr>
          <p:nvPr>
            <p:ph sz="half" idx="1"/>
          </p:nvPr>
        </p:nvSpPr>
        <p:spPr>
          <a:xfrm>
            <a:off x="154870" y="820825"/>
            <a:ext cx="5104698" cy="5569814"/>
          </a:xfrm>
        </p:spPr>
        <p:txBody>
          <a:bodyPr/>
          <a:lstStyle/>
          <a:p>
            <a:pPr marL="0" indent="0">
              <a:buNone/>
            </a:pPr>
            <a:r>
              <a:rPr lang="en-US" b="1" dirty="0" smtClean="0">
                <a:solidFill>
                  <a:schemeClr val="accent6">
                    <a:lumMod val="75000"/>
                  </a:schemeClr>
                </a:solidFill>
              </a:rPr>
              <a:t>Opportunities / Enablers</a:t>
            </a:r>
          </a:p>
          <a:p>
            <a:endParaRPr lang="en-US" sz="400" b="1" dirty="0" smtClean="0"/>
          </a:p>
          <a:p>
            <a:pPr marL="457200" indent="-457200">
              <a:buFont typeface="+mj-lt"/>
              <a:buAutoNum type="arabicPeriod"/>
            </a:pPr>
            <a:r>
              <a:rPr lang="en-US" sz="2100" b="1" dirty="0" smtClean="0"/>
              <a:t>Linked to broader </a:t>
            </a:r>
            <a:br>
              <a:rPr lang="en-US" sz="2100" b="1" dirty="0" smtClean="0"/>
            </a:br>
            <a:r>
              <a:rPr lang="en-US" sz="2100" b="1" dirty="0" smtClean="0"/>
              <a:t>country-level re-arrangements around SDG processes </a:t>
            </a:r>
            <a:r>
              <a:rPr lang="en-US" sz="2100" dirty="0" smtClean="0"/>
              <a:t>(e.g. observed in Central America, Asia)</a:t>
            </a:r>
          </a:p>
          <a:p>
            <a:pPr marL="457200" indent="-457200">
              <a:buFont typeface="+mj-lt"/>
              <a:buAutoNum type="arabicPeriod"/>
            </a:pPr>
            <a:r>
              <a:rPr lang="en-US" sz="2100" b="1" dirty="0" smtClean="0"/>
              <a:t>Countries reformulating their development co-operation policies </a:t>
            </a:r>
          </a:p>
          <a:p>
            <a:pPr marL="457200" indent="-457200">
              <a:buFont typeface="+mj-lt"/>
              <a:buAutoNum type="arabicPeriod"/>
            </a:pPr>
            <a:r>
              <a:rPr lang="en-US" sz="2100" b="1" dirty="0" smtClean="0"/>
              <a:t>Providers carrying out internal assessments </a:t>
            </a:r>
            <a:r>
              <a:rPr lang="en-US" sz="2100" dirty="0" smtClean="0"/>
              <a:t>(e.g. identifying low-hanging fruits)</a:t>
            </a:r>
          </a:p>
          <a:p>
            <a:pPr marL="457200" indent="-457200">
              <a:buFont typeface="+mj-lt"/>
              <a:buAutoNum type="arabicPeriod"/>
            </a:pPr>
            <a:r>
              <a:rPr lang="en-US" sz="2100" dirty="0" smtClean="0"/>
              <a:t>DAC providers </a:t>
            </a:r>
            <a:r>
              <a:rPr lang="en-US" sz="2100" b="1" dirty="0" smtClean="0"/>
              <a:t>as part of their DAC Peer Review discussions and proposed reforms</a:t>
            </a:r>
          </a:p>
          <a:p>
            <a:pPr marL="457200" indent="-457200">
              <a:buFont typeface="+mj-lt"/>
              <a:buAutoNum type="arabicPeriod"/>
            </a:pPr>
            <a:r>
              <a:rPr lang="en-US" sz="2100" dirty="0" smtClean="0"/>
              <a:t>Non-DAC providers </a:t>
            </a:r>
            <a:r>
              <a:rPr lang="en-US" sz="2100" b="1" dirty="0" smtClean="0"/>
              <a:t>as a way to bring coherence to fragmented dev. cooperation system (</a:t>
            </a:r>
            <a:r>
              <a:rPr lang="en-US" sz="2100" dirty="0" smtClean="0"/>
              <a:t>e.g. UAE)</a:t>
            </a:r>
            <a:endParaRPr lang="en-US" sz="2100" dirty="0"/>
          </a:p>
        </p:txBody>
      </p:sp>
      <p:cxnSp>
        <p:nvCxnSpPr>
          <p:cNvPr id="10" name="Straight Connector 9"/>
          <p:cNvCxnSpPr/>
          <p:nvPr/>
        </p:nvCxnSpPr>
        <p:spPr>
          <a:xfrm>
            <a:off x="5259567" y="1393845"/>
            <a:ext cx="0" cy="5414943"/>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91735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xEl>
                                              <p:pRg st="2" end="2"/>
                                            </p:txEl>
                                          </p:spTgt>
                                        </p:tgtEl>
                                        <p:attrNameLst>
                                          <p:attrName>style.visibility</p:attrName>
                                        </p:attrNameLst>
                                      </p:cBhvr>
                                      <p:to>
                                        <p:strVal val="visible"/>
                                      </p:to>
                                    </p:set>
                                    <p:animEffect transition="in" filter="fade">
                                      <p:cBhvr>
                                        <p:cTn id="10" dur="500"/>
                                        <p:tgtEl>
                                          <p:spTgt spid="8">
                                            <p:txEl>
                                              <p:pRg st="2" end="2"/>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xEl>
                                              <p:pRg st="3" end="3"/>
                                            </p:txEl>
                                          </p:spTgt>
                                        </p:tgtEl>
                                        <p:attrNameLst>
                                          <p:attrName>style.visibility</p:attrName>
                                        </p:attrNameLst>
                                      </p:cBhvr>
                                      <p:to>
                                        <p:strVal val="visible"/>
                                      </p:to>
                                    </p:set>
                                    <p:animEffect transition="in" filter="fade">
                                      <p:cBhvr>
                                        <p:cTn id="13" dur="500"/>
                                        <p:tgtEl>
                                          <p:spTgt spid="8">
                                            <p:txEl>
                                              <p:pRg st="3" end="3"/>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xEl>
                                              <p:pRg st="4" end="4"/>
                                            </p:txEl>
                                          </p:spTgt>
                                        </p:tgtEl>
                                        <p:attrNameLst>
                                          <p:attrName>style.visibility</p:attrName>
                                        </p:attrNameLst>
                                      </p:cBhvr>
                                      <p:to>
                                        <p:strVal val="visible"/>
                                      </p:to>
                                    </p:set>
                                    <p:animEffect transition="in" filter="fade">
                                      <p:cBhvr>
                                        <p:cTn id="16" dur="500"/>
                                        <p:tgtEl>
                                          <p:spTgt spid="8">
                                            <p:txEl>
                                              <p:pRg st="4" end="4"/>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8">
                                            <p:txEl>
                                              <p:pRg st="5" end="5"/>
                                            </p:txEl>
                                          </p:spTgt>
                                        </p:tgtEl>
                                        <p:attrNameLst>
                                          <p:attrName>style.visibility</p:attrName>
                                        </p:attrNameLst>
                                      </p:cBhvr>
                                      <p:to>
                                        <p:strVal val="visible"/>
                                      </p:to>
                                    </p:set>
                                    <p:animEffect transition="in" filter="fade">
                                      <p:cBhvr>
                                        <p:cTn id="19" dur="500"/>
                                        <p:tgtEl>
                                          <p:spTgt spid="8">
                                            <p:txEl>
                                              <p:pRg st="5" end="5"/>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8">
                                            <p:txEl>
                                              <p:pRg st="6" end="6"/>
                                            </p:txEl>
                                          </p:spTgt>
                                        </p:tgtEl>
                                        <p:attrNameLst>
                                          <p:attrName>style.visibility</p:attrName>
                                        </p:attrNameLst>
                                      </p:cBhvr>
                                      <p:to>
                                        <p:strVal val="visible"/>
                                      </p:to>
                                    </p:set>
                                    <p:animEffect transition="in" filter="fade">
                                      <p:cBhvr>
                                        <p:cTn id="22" dur="500"/>
                                        <p:tgtEl>
                                          <p:spTgt spid="8">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xEl>
                                              <p:pRg st="0" end="0"/>
                                            </p:txEl>
                                          </p:spTgt>
                                        </p:tgtEl>
                                        <p:attrNameLst>
                                          <p:attrName>style.visibility</p:attrName>
                                        </p:attrNameLst>
                                      </p:cBhvr>
                                      <p:to>
                                        <p:strVal val="visible"/>
                                      </p:to>
                                    </p:set>
                                    <p:animEffect transition="in" filter="fade">
                                      <p:cBhvr>
                                        <p:cTn id="27" dur="500"/>
                                        <p:tgtEl>
                                          <p:spTgt spid="5">
                                            <p:txEl>
                                              <p:pRg st="0" end="0"/>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2" end="2"/>
                                            </p:txEl>
                                          </p:spTgt>
                                        </p:tgtEl>
                                        <p:attrNameLst>
                                          <p:attrName>style.visibility</p:attrName>
                                        </p:attrNameLst>
                                      </p:cBhvr>
                                      <p:to>
                                        <p:strVal val="visible"/>
                                      </p:to>
                                    </p:set>
                                    <p:animEffect transition="in" filter="fade">
                                      <p:cBhvr>
                                        <p:cTn id="30" dur="500"/>
                                        <p:tgtEl>
                                          <p:spTgt spid="5">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Effect transition="in" filter="fade">
                                      <p:cBhvr>
                                        <p:cTn id="33" dur="500"/>
                                        <p:tgtEl>
                                          <p:spTgt spid="5">
                                            <p:txEl>
                                              <p:pRg st="3" end="3"/>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
                                            <p:txEl>
                                              <p:pRg st="4" end="4"/>
                                            </p:txEl>
                                          </p:spTgt>
                                        </p:tgtEl>
                                        <p:attrNameLst>
                                          <p:attrName>style.visibility</p:attrName>
                                        </p:attrNameLst>
                                      </p:cBhvr>
                                      <p:to>
                                        <p:strVal val="visible"/>
                                      </p:to>
                                    </p:set>
                                    <p:animEffect transition="in" filter="fade">
                                      <p:cBhvr>
                                        <p:cTn id="36" dur="500"/>
                                        <p:tgtEl>
                                          <p:spTgt spid="5">
                                            <p:txEl>
                                              <p:pRg st="4" end="4"/>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
                                            <p:txEl>
                                              <p:pRg st="5" end="5"/>
                                            </p:txEl>
                                          </p:spTgt>
                                        </p:tgtEl>
                                        <p:attrNameLst>
                                          <p:attrName>style.visibility</p:attrName>
                                        </p:attrNameLst>
                                      </p:cBhvr>
                                      <p:to>
                                        <p:strVal val="visible"/>
                                      </p:to>
                                    </p:set>
                                    <p:animEffect transition="in" filter="fade">
                                      <p:cBhvr>
                                        <p:cTn id="39" dur="500"/>
                                        <p:tgtEl>
                                          <p:spTgt spid="5">
                                            <p:txEl>
                                              <p:pRg st="5" end="5"/>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5">
                                            <p:txEl>
                                              <p:pRg st="6" end="6"/>
                                            </p:txEl>
                                          </p:spTgt>
                                        </p:tgtEl>
                                        <p:attrNameLst>
                                          <p:attrName>style.visibility</p:attrName>
                                        </p:attrNameLst>
                                      </p:cBhvr>
                                      <p:to>
                                        <p:strVal val="visible"/>
                                      </p:to>
                                    </p:set>
                                    <p:animEffect transition="in" filter="fade">
                                      <p:cBhvr>
                                        <p:cTn id="42" dur="500"/>
                                        <p:tgtEl>
                                          <p:spTgt spid="5">
                                            <p:txEl>
                                              <p:pRg st="6" end="6"/>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5">
                                            <p:txEl>
                                              <p:pRg st="7" end="7"/>
                                            </p:txEl>
                                          </p:spTgt>
                                        </p:tgtEl>
                                        <p:attrNameLst>
                                          <p:attrName>style.visibility</p:attrName>
                                        </p:attrNameLst>
                                      </p:cBhvr>
                                      <p:to>
                                        <p:strVal val="visible"/>
                                      </p:to>
                                    </p:set>
                                    <p:animEffect transition="in" filter="fade">
                                      <p:cBhvr>
                                        <p:cTn id="45" dur="5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P spid="8" grpId="0" build="allAtOnce"/>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sz="half" idx="1"/>
          </p:nvPr>
        </p:nvSpPr>
        <p:spPr/>
        <p:txBody>
          <a:bodyPr/>
          <a:lstStyle/>
          <a:p>
            <a:r>
              <a:rPr lang="it-IT" b="1" dirty="0" err="1" smtClean="0">
                <a:latin typeface="Arial" charset="0"/>
                <a:ea typeface="Arial" charset="0"/>
                <a:cs typeface="Arial" charset="0"/>
              </a:rPr>
              <a:t>Approach</a:t>
            </a:r>
            <a:r>
              <a:rPr lang="it-IT" b="1" dirty="0" smtClean="0">
                <a:latin typeface="Arial" charset="0"/>
                <a:ea typeface="Arial" charset="0"/>
                <a:cs typeface="Arial" charset="0"/>
              </a:rPr>
              <a:t> to </a:t>
            </a:r>
            <a:r>
              <a:rPr lang="it-IT" b="1" dirty="0" err="1" smtClean="0">
                <a:solidFill>
                  <a:srgbClr val="000000"/>
                </a:solidFill>
                <a:latin typeface="Arial" charset="0"/>
                <a:ea typeface="Arial" charset="0"/>
                <a:cs typeface="Arial" charset="0"/>
              </a:rPr>
              <a:t>review</a:t>
            </a:r>
            <a:r>
              <a:rPr lang="it-IT" b="1" dirty="0" smtClean="0">
                <a:solidFill>
                  <a:srgbClr val="000000"/>
                </a:solidFill>
                <a:latin typeface="Arial" charset="0"/>
                <a:ea typeface="Arial" charset="0"/>
                <a:cs typeface="Arial" charset="0"/>
              </a:rPr>
              <a:t> the </a:t>
            </a:r>
            <a:r>
              <a:rPr lang="it-IT" b="1" dirty="0" smtClean="0">
                <a:latin typeface="Arial" charset="0"/>
                <a:ea typeface="Arial" charset="0"/>
                <a:cs typeface="Arial" charset="0"/>
              </a:rPr>
              <a:t>Global Partnership </a:t>
            </a:r>
            <a:r>
              <a:rPr lang="it-IT" b="1" dirty="0" err="1" smtClean="0">
                <a:solidFill>
                  <a:srgbClr val="ED7D31"/>
                </a:solidFill>
                <a:latin typeface="Arial" charset="0"/>
                <a:ea typeface="Arial" charset="0"/>
                <a:cs typeface="Arial" charset="0"/>
              </a:rPr>
              <a:t>monitoring</a:t>
            </a:r>
            <a:r>
              <a:rPr lang="it-IT" b="1" dirty="0" smtClean="0">
                <a:solidFill>
                  <a:srgbClr val="ED7D31"/>
                </a:solidFill>
                <a:latin typeface="Arial" charset="0"/>
                <a:ea typeface="Arial" charset="0"/>
                <a:cs typeface="Arial" charset="0"/>
              </a:rPr>
              <a:t> </a:t>
            </a:r>
            <a:r>
              <a:rPr lang="it-IT" b="1" dirty="0" err="1" smtClean="0">
                <a:solidFill>
                  <a:srgbClr val="ED7D31"/>
                </a:solidFill>
                <a:latin typeface="Arial" charset="0"/>
                <a:ea typeface="Arial" charset="0"/>
                <a:cs typeface="Arial" charset="0"/>
              </a:rPr>
              <a:t>framework</a:t>
            </a:r>
            <a:endParaRPr lang="it-IT" b="1" dirty="0">
              <a:solidFill>
                <a:srgbClr val="ED7D31"/>
              </a:solidFill>
              <a:latin typeface="Arial" charset="0"/>
              <a:ea typeface="Arial" charset="0"/>
              <a:cs typeface="Arial" charset="0"/>
            </a:endParaRPr>
          </a:p>
        </p:txBody>
      </p:sp>
      <p:sp>
        <p:nvSpPr>
          <p:cNvPr id="3" name="Segnaposto contenuto 2"/>
          <p:cNvSpPr>
            <a:spLocks noGrp="1"/>
          </p:cNvSpPr>
          <p:nvPr>
            <p:ph sz="half" idx="10"/>
          </p:nvPr>
        </p:nvSpPr>
        <p:spPr/>
        <p:txBody>
          <a:bodyPr/>
          <a:lstStyle/>
          <a:p>
            <a:r>
              <a:rPr lang="it-IT" b="1" dirty="0" err="1" smtClean="0"/>
              <a:t>Individual</a:t>
            </a:r>
            <a:r>
              <a:rPr lang="it-IT" b="1" dirty="0" smtClean="0"/>
              <a:t> </a:t>
            </a:r>
            <a:r>
              <a:rPr lang="it-IT" b="1" dirty="0" err="1" smtClean="0">
                <a:solidFill>
                  <a:schemeClr val="accent2"/>
                </a:solidFill>
              </a:rPr>
              <a:t>discussion</a:t>
            </a:r>
            <a:r>
              <a:rPr lang="it-IT" b="1" dirty="0" smtClean="0">
                <a:solidFill>
                  <a:schemeClr val="accent2"/>
                </a:solidFill>
              </a:rPr>
              <a:t> of </a:t>
            </a:r>
            <a:r>
              <a:rPr lang="it-IT" b="1" dirty="0" err="1" smtClean="0">
                <a:solidFill>
                  <a:schemeClr val="accent2"/>
                </a:solidFill>
              </a:rPr>
              <a:t>key</a:t>
            </a:r>
            <a:r>
              <a:rPr lang="it-IT" b="1" dirty="0" smtClean="0">
                <a:solidFill>
                  <a:schemeClr val="accent2"/>
                </a:solidFill>
              </a:rPr>
              <a:t> </a:t>
            </a:r>
            <a:r>
              <a:rPr lang="it-IT" b="1" dirty="0" err="1" smtClean="0">
                <a:solidFill>
                  <a:schemeClr val="accent2"/>
                </a:solidFill>
              </a:rPr>
              <a:t>changes</a:t>
            </a:r>
            <a:r>
              <a:rPr lang="it-IT" b="1" dirty="0" smtClean="0">
                <a:solidFill>
                  <a:schemeClr val="accent2"/>
                </a:solidFill>
              </a:rPr>
              <a:t> </a:t>
            </a:r>
            <a:r>
              <a:rPr lang="it-IT" b="1" dirty="0" smtClean="0"/>
              <a:t>in </a:t>
            </a:r>
            <a:r>
              <a:rPr lang="it-IT" b="1" dirty="0" err="1" smtClean="0"/>
              <a:t>specific</a:t>
            </a:r>
            <a:r>
              <a:rPr lang="it-IT" b="1" dirty="0" smtClean="0"/>
              <a:t> GP </a:t>
            </a:r>
            <a:r>
              <a:rPr lang="it-IT" b="1" dirty="0" err="1" smtClean="0"/>
              <a:t>indicators</a:t>
            </a:r>
            <a:endParaRPr lang="it-IT" b="1" dirty="0">
              <a:solidFill>
                <a:schemeClr val="accent2"/>
              </a:solidFill>
            </a:endParaRPr>
          </a:p>
        </p:txBody>
      </p:sp>
      <p:sp>
        <p:nvSpPr>
          <p:cNvPr id="4" name="Segnaposto contenuto 3"/>
          <p:cNvSpPr>
            <a:spLocks noGrp="1"/>
          </p:cNvSpPr>
          <p:nvPr>
            <p:ph sz="half" idx="11"/>
          </p:nvPr>
        </p:nvSpPr>
        <p:spPr>
          <a:xfrm>
            <a:off x="7264399" y="2577947"/>
            <a:ext cx="3096380" cy="4230841"/>
          </a:xfrm>
        </p:spPr>
        <p:txBody>
          <a:bodyPr/>
          <a:lstStyle/>
          <a:p>
            <a:r>
              <a:rPr lang="it-IT" b="1" dirty="0" err="1" smtClean="0"/>
              <a:t>Quick</a:t>
            </a:r>
            <a:r>
              <a:rPr lang="it-IT" b="1" dirty="0" smtClean="0"/>
              <a:t> </a:t>
            </a:r>
            <a:r>
              <a:rPr lang="it-IT" b="1" dirty="0" err="1" smtClean="0"/>
              <a:t>overview</a:t>
            </a:r>
            <a:r>
              <a:rPr lang="it-IT" b="1" dirty="0" smtClean="0"/>
              <a:t> of </a:t>
            </a:r>
            <a:r>
              <a:rPr lang="it-IT" b="1" dirty="0" err="1" smtClean="0"/>
              <a:t>other</a:t>
            </a:r>
            <a:r>
              <a:rPr lang="it-IT" b="1" dirty="0" smtClean="0"/>
              <a:t> </a:t>
            </a:r>
            <a:r>
              <a:rPr lang="it-IT" b="1" dirty="0" err="1" smtClean="0"/>
              <a:t>substantive</a:t>
            </a:r>
            <a:r>
              <a:rPr lang="it-IT" b="1" dirty="0" smtClean="0"/>
              <a:t> </a:t>
            </a:r>
            <a:r>
              <a:rPr lang="it-IT" b="1" dirty="0" err="1" smtClean="0"/>
              <a:t>changes</a:t>
            </a:r>
            <a:r>
              <a:rPr lang="it-IT" b="1" dirty="0" smtClean="0"/>
              <a:t> to </a:t>
            </a:r>
            <a:r>
              <a:rPr lang="it-IT" b="1" dirty="0" err="1" smtClean="0">
                <a:solidFill>
                  <a:schemeClr val="accent2"/>
                </a:solidFill>
              </a:rPr>
              <a:t>enable</a:t>
            </a:r>
            <a:r>
              <a:rPr lang="it-IT" b="1" dirty="0" smtClean="0">
                <a:solidFill>
                  <a:schemeClr val="accent2"/>
                </a:solidFill>
              </a:rPr>
              <a:t> </a:t>
            </a:r>
            <a:r>
              <a:rPr lang="it-IT" b="1" dirty="0" err="1" smtClean="0">
                <a:solidFill>
                  <a:schemeClr val="accent2"/>
                </a:solidFill>
              </a:rPr>
              <a:t>stakeholders</a:t>
            </a:r>
            <a:r>
              <a:rPr lang="it-IT" b="1" dirty="0" smtClean="0">
                <a:solidFill>
                  <a:schemeClr val="accent2"/>
                </a:solidFill>
              </a:rPr>
              <a:t> </a:t>
            </a:r>
            <a:r>
              <a:rPr lang="it-IT" b="1" dirty="0" err="1" smtClean="0">
                <a:solidFill>
                  <a:srgbClr val="000000"/>
                </a:solidFill>
              </a:rPr>
              <a:t>carry</a:t>
            </a:r>
            <a:r>
              <a:rPr lang="it-IT" b="1" dirty="0" smtClean="0">
                <a:solidFill>
                  <a:srgbClr val="000000"/>
                </a:solidFill>
              </a:rPr>
              <a:t> out, </a:t>
            </a:r>
            <a:r>
              <a:rPr lang="it-IT" b="1" dirty="0" err="1" smtClean="0">
                <a:solidFill>
                  <a:srgbClr val="000000"/>
                </a:solidFill>
              </a:rPr>
              <a:t>interpret</a:t>
            </a:r>
            <a:r>
              <a:rPr lang="it-IT" b="1" dirty="0" smtClean="0">
                <a:solidFill>
                  <a:srgbClr val="000000"/>
                </a:solidFill>
              </a:rPr>
              <a:t> and use the </a:t>
            </a:r>
            <a:r>
              <a:rPr lang="it-IT" b="1" dirty="0" err="1" smtClean="0">
                <a:solidFill>
                  <a:srgbClr val="000000"/>
                </a:solidFill>
              </a:rPr>
              <a:t>results</a:t>
            </a:r>
            <a:endParaRPr lang="it-IT" b="1" dirty="0">
              <a:solidFill>
                <a:srgbClr val="000000"/>
              </a:solidFill>
            </a:endParaRPr>
          </a:p>
        </p:txBody>
      </p:sp>
      <p:sp>
        <p:nvSpPr>
          <p:cNvPr id="5" name="Titolo 4"/>
          <p:cNvSpPr>
            <a:spLocks noGrp="1"/>
          </p:cNvSpPr>
          <p:nvPr>
            <p:ph type="title"/>
          </p:nvPr>
        </p:nvSpPr>
        <p:spPr>
          <a:xfrm>
            <a:off x="549274" y="712410"/>
            <a:ext cx="9580563" cy="1053127"/>
          </a:xfrm>
          <a:solidFill>
            <a:schemeClr val="accent6">
              <a:lumMod val="20000"/>
              <a:lumOff val="80000"/>
            </a:schemeClr>
          </a:solidFill>
        </p:spPr>
        <p:txBody>
          <a:bodyPr anchor="ctr"/>
          <a:lstStyle/>
          <a:p>
            <a:r>
              <a:rPr lang="it-IT" b="1" dirty="0" smtClean="0"/>
              <a:t>    Part </a:t>
            </a:r>
            <a:r>
              <a:rPr lang="it-IT" b="1" dirty="0"/>
              <a:t>2</a:t>
            </a:r>
          </a:p>
        </p:txBody>
      </p:sp>
    </p:spTree>
    <p:extLst>
      <p:ext uri="{BB962C8B-B14F-4D97-AF65-F5344CB8AC3E}">
        <p14:creationId xmlns:p14="http://schemas.microsoft.com/office/powerpoint/2010/main" val="10773684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4591" y="287316"/>
            <a:ext cx="9622632" cy="698958"/>
          </a:xfrm>
        </p:spPr>
        <p:txBody>
          <a:bodyPr>
            <a:normAutofit/>
          </a:bodyPr>
          <a:lstStyle/>
          <a:p>
            <a:r>
              <a:rPr lang="en-GB" sz="3400" b="1" dirty="0" smtClean="0">
                <a:solidFill>
                  <a:srgbClr val="000000"/>
                </a:solidFill>
              </a:rPr>
              <a:t>A </a:t>
            </a:r>
            <a:r>
              <a:rPr lang="en-GB" sz="3400" b="1" dirty="0">
                <a:solidFill>
                  <a:srgbClr val="000000"/>
                </a:solidFill>
              </a:rPr>
              <a:t>Global Partnership Monitoring for 2030</a:t>
            </a:r>
          </a:p>
        </p:txBody>
      </p:sp>
      <p:sp>
        <p:nvSpPr>
          <p:cNvPr id="3" name="Content Placeholder 2"/>
          <p:cNvSpPr>
            <a:spLocks noGrp="1"/>
          </p:cNvSpPr>
          <p:nvPr>
            <p:ph sz="half" idx="1"/>
          </p:nvPr>
        </p:nvSpPr>
        <p:spPr>
          <a:xfrm>
            <a:off x="378292" y="1111257"/>
            <a:ext cx="4890611" cy="3462336"/>
          </a:xfrm>
          <a:solidFill>
            <a:schemeClr val="accent3">
              <a:lumMod val="40000"/>
              <a:lumOff val="60000"/>
            </a:schemeClr>
          </a:solidFill>
        </p:spPr>
        <p:txBody>
          <a:bodyPr lIns="104287" tIns="52144" rIns="104287" bIns="52144">
            <a:normAutofit fontScale="92500"/>
          </a:bodyPr>
          <a:lstStyle/>
          <a:p>
            <a:pPr marL="0" indent="0">
              <a:buNone/>
            </a:pPr>
            <a:r>
              <a:rPr lang="en-GB" sz="2900" b="1" dirty="0">
                <a:latin typeface="Calibri"/>
                <a:cs typeface="Calibri"/>
              </a:rPr>
              <a:t>(1) Strengthening the current Monitoring Framework</a:t>
            </a:r>
          </a:p>
          <a:p>
            <a:pPr marL="206402" indent="-206402"/>
            <a:r>
              <a:rPr lang="en-GB" sz="2400" dirty="0">
                <a:latin typeface="Calibri"/>
                <a:cs typeface="Calibri"/>
              </a:rPr>
              <a:t>Strengthen the </a:t>
            </a:r>
            <a:r>
              <a:rPr lang="en-GB" sz="2400" u="sng" dirty="0">
                <a:latin typeface="Calibri"/>
                <a:cs typeface="Calibri"/>
              </a:rPr>
              <a:t>current 10 indicators</a:t>
            </a:r>
            <a:r>
              <a:rPr lang="en-GB" sz="2400" dirty="0">
                <a:latin typeface="Calibri"/>
                <a:cs typeface="Calibri"/>
              </a:rPr>
              <a:t> to ensure that these produce evidence. </a:t>
            </a:r>
            <a:r>
              <a:rPr lang="en-GB" sz="2400" b="1" dirty="0">
                <a:latin typeface="Calibri"/>
                <a:cs typeface="Calibri"/>
              </a:rPr>
              <a:t>relevant</a:t>
            </a:r>
            <a:r>
              <a:rPr lang="en-GB" sz="2400" dirty="0">
                <a:latin typeface="Calibri"/>
                <a:cs typeface="Calibri"/>
              </a:rPr>
              <a:t> for the 2030 Agenda context (e.g. SDG uptake by partner countries).</a:t>
            </a:r>
          </a:p>
          <a:p>
            <a:pPr marL="206402" indent="-206402"/>
            <a:r>
              <a:rPr lang="en-GB" sz="2400" dirty="0">
                <a:latin typeface="Calibri"/>
                <a:cs typeface="Calibri"/>
              </a:rPr>
              <a:t>Continue expanding the contribution to SDG and </a:t>
            </a:r>
            <a:r>
              <a:rPr lang="en-GB" sz="2400" dirty="0" err="1">
                <a:latin typeface="Calibri"/>
                <a:cs typeface="Calibri"/>
              </a:rPr>
              <a:t>FfD</a:t>
            </a:r>
            <a:r>
              <a:rPr lang="en-GB" sz="2400" dirty="0">
                <a:latin typeface="Calibri"/>
                <a:cs typeface="Calibri"/>
              </a:rPr>
              <a:t> reporting, DAC Peer Reviews, Global </a:t>
            </a:r>
            <a:r>
              <a:rPr lang="en-GB" sz="2400" dirty="0" smtClean="0">
                <a:latin typeface="Calibri"/>
                <a:cs typeface="Calibri"/>
              </a:rPr>
              <a:t>Outlook</a:t>
            </a:r>
            <a:r>
              <a:rPr lang="en-GB" sz="2400" dirty="0">
                <a:latin typeface="Calibri"/>
                <a:cs typeface="Calibri"/>
              </a:rPr>
              <a:t> </a:t>
            </a:r>
            <a:r>
              <a:rPr lang="en-GB" sz="2400" dirty="0" smtClean="0">
                <a:latin typeface="Calibri"/>
                <a:cs typeface="Calibri"/>
              </a:rPr>
              <a:t>on </a:t>
            </a:r>
            <a:r>
              <a:rPr lang="en-GB" sz="2400" dirty="0" err="1" smtClean="0">
                <a:latin typeface="Calibri"/>
                <a:cs typeface="Calibri"/>
              </a:rPr>
              <a:t>FfD</a:t>
            </a:r>
            <a:r>
              <a:rPr lang="en-GB" sz="2400" dirty="0" smtClean="0">
                <a:latin typeface="Calibri"/>
                <a:cs typeface="Calibri"/>
              </a:rPr>
              <a:t>, DCR</a:t>
            </a:r>
            <a:r>
              <a:rPr lang="en-GB" sz="2400" dirty="0">
                <a:latin typeface="Calibri"/>
                <a:cs typeface="Calibri"/>
              </a:rPr>
              <a:t>.</a:t>
            </a:r>
          </a:p>
          <a:p>
            <a:pPr marL="662659" lvl="1" indent="-206402"/>
            <a:endParaRPr lang="en-GB" sz="1900" dirty="0">
              <a:latin typeface="Calibri"/>
              <a:cs typeface="Calibri"/>
            </a:endParaRPr>
          </a:p>
          <a:p>
            <a:pPr marL="206402" indent="-206402"/>
            <a:endParaRPr lang="en-GB" sz="2400" dirty="0">
              <a:latin typeface="Calibri"/>
              <a:cs typeface="Calibri"/>
            </a:endParaRPr>
          </a:p>
        </p:txBody>
      </p:sp>
      <p:sp>
        <p:nvSpPr>
          <p:cNvPr id="4" name="Content Placeholder 3"/>
          <p:cNvSpPr>
            <a:spLocks noGrp="1"/>
          </p:cNvSpPr>
          <p:nvPr>
            <p:ph sz="half" idx="2"/>
          </p:nvPr>
        </p:nvSpPr>
        <p:spPr>
          <a:xfrm>
            <a:off x="5435005" y="1111257"/>
            <a:ext cx="5046910" cy="6130916"/>
          </a:xfrm>
          <a:solidFill>
            <a:schemeClr val="accent1">
              <a:lumMod val="20000"/>
              <a:lumOff val="80000"/>
            </a:schemeClr>
          </a:solidFill>
        </p:spPr>
        <p:txBody>
          <a:bodyPr lIns="104287" tIns="52144" rIns="104287" bIns="52144">
            <a:normAutofit fontScale="92500"/>
          </a:bodyPr>
          <a:lstStyle/>
          <a:p>
            <a:pPr marL="0" indent="0">
              <a:buNone/>
            </a:pPr>
            <a:r>
              <a:rPr lang="en-GB" sz="2900" b="1" dirty="0">
                <a:latin typeface="Calibri"/>
                <a:cs typeface="Calibri"/>
              </a:rPr>
              <a:t>(3) Adapting the scope of monitoring to 2030 Agenda</a:t>
            </a:r>
          </a:p>
          <a:p>
            <a:r>
              <a:rPr lang="en-GB" sz="2500" dirty="0">
                <a:latin typeface="Calibri"/>
                <a:cs typeface="Calibri"/>
              </a:rPr>
              <a:t>In synergy with </a:t>
            </a:r>
            <a:r>
              <a:rPr lang="en-GB" sz="2500" dirty="0" smtClean="0">
                <a:latin typeface="Calibri"/>
                <a:cs typeface="Calibri"/>
              </a:rPr>
              <a:t>policy </a:t>
            </a:r>
            <a:r>
              <a:rPr lang="en-GB" sz="2500" dirty="0">
                <a:latin typeface="Calibri"/>
                <a:cs typeface="Calibri"/>
              </a:rPr>
              <a:t>networks and </a:t>
            </a:r>
            <a:r>
              <a:rPr lang="en-GB" sz="2500" dirty="0" smtClean="0">
                <a:latin typeface="Calibri"/>
                <a:cs typeface="Calibri"/>
              </a:rPr>
              <a:t>partnerships</a:t>
            </a:r>
            <a:r>
              <a:rPr lang="en-GB" sz="2500" dirty="0">
                <a:latin typeface="Calibri"/>
                <a:cs typeface="Calibri"/>
              </a:rPr>
              <a:t>, generate innovative evidence on effectiveness in addressing </a:t>
            </a:r>
            <a:r>
              <a:rPr lang="en-GB" sz="2500" b="1" dirty="0">
                <a:latin typeface="Calibri"/>
                <a:cs typeface="Calibri"/>
              </a:rPr>
              <a:t>critical systemic challenges</a:t>
            </a:r>
            <a:r>
              <a:rPr lang="en-GB" sz="2500" dirty="0">
                <a:latin typeface="Calibri"/>
                <a:cs typeface="Calibri"/>
              </a:rPr>
              <a:t>, </a:t>
            </a:r>
            <a:r>
              <a:rPr lang="en-GB" sz="2500" dirty="0" smtClean="0">
                <a:latin typeface="Calibri"/>
                <a:cs typeface="Calibri"/>
              </a:rPr>
              <a:t>for example effectiveness for/in:</a:t>
            </a:r>
            <a:endParaRPr lang="en-GB" sz="2500" dirty="0">
              <a:latin typeface="Calibri"/>
              <a:cs typeface="Calibri"/>
            </a:endParaRPr>
          </a:p>
          <a:p>
            <a:pPr lvl="1"/>
            <a:r>
              <a:rPr lang="en-GB" sz="2500" b="1" dirty="0">
                <a:latin typeface="Calibri"/>
                <a:cs typeface="Calibri"/>
              </a:rPr>
              <a:t>Fragile and conflict afflicted countries</a:t>
            </a:r>
          </a:p>
          <a:p>
            <a:pPr lvl="1"/>
            <a:r>
              <a:rPr lang="en-GB" sz="2500" b="1" dirty="0">
                <a:latin typeface="Calibri"/>
                <a:cs typeface="Calibri"/>
              </a:rPr>
              <a:t>Gender equality</a:t>
            </a:r>
          </a:p>
          <a:p>
            <a:pPr lvl="1"/>
            <a:r>
              <a:rPr lang="en-GB" sz="2500" b="1" dirty="0">
                <a:latin typeface="Calibri"/>
                <a:cs typeface="Calibri"/>
              </a:rPr>
              <a:t>Climate change</a:t>
            </a:r>
          </a:p>
          <a:p>
            <a:r>
              <a:rPr lang="en-GB" sz="2500" dirty="0">
                <a:latin typeface="Calibri"/>
                <a:cs typeface="Calibri"/>
              </a:rPr>
              <a:t>Progressively reflecting all the modalities and development cooperation actors:</a:t>
            </a:r>
            <a:r>
              <a:rPr lang="en-GB" sz="2500" b="1" dirty="0">
                <a:latin typeface="Calibri"/>
                <a:cs typeface="Calibri"/>
              </a:rPr>
              <a:t> non-concessional,</a:t>
            </a:r>
            <a:r>
              <a:rPr lang="en-GB" sz="2500" dirty="0">
                <a:latin typeface="Calibri"/>
                <a:cs typeface="Calibri"/>
              </a:rPr>
              <a:t> </a:t>
            </a:r>
            <a:r>
              <a:rPr lang="en-GB" sz="2500" b="1" dirty="0">
                <a:latin typeface="Calibri"/>
                <a:cs typeface="Calibri"/>
              </a:rPr>
              <a:t>south-south cooperation, private sector engagement via ODA</a:t>
            </a:r>
          </a:p>
        </p:txBody>
      </p:sp>
      <p:sp>
        <p:nvSpPr>
          <p:cNvPr id="6" name="Content Placeholder 2"/>
          <p:cNvSpPr txBox="1">
            <a:spLocks/>
          </p:cNvSpPr>
          <p:nvPr/>
        </p:nvSpPr>
        <p:spPr>
          <a:xfrm>
            <a:off x="378292" y="4732343"/>
            <a:ext cx="4890611" cy="2509830"/>
          </a:xfrm>
          <a:prstGeom prst="rect">
            <a:avLst/>
          </a:prstGeom>
          <a:solidFill>
            <a:schemeClr val="accent3">
              <a:lumMod val="20000"/>
              <a:lumOff val="80000"/>
            </a:schemeClr>
          </a:solidFill>
        </p:spPr>
        <p:txBody>
          <a:bodyPr vert="horz" lIns="104287" tIns="52144" rIns="104287" bIns="52144" rtlCol="0">
            <a:noAutofit/>
          </a:bodyPr>
          <a:lst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400" b="1" dirty="0"/>
              <a:t>(2) Enhancing the impact of the monitoring process</a:t>
            </a:r>
            <a:endParaRPr lang="en-GB" sz="2200" b="1" dirty="0"/>
          </a:p>
          <a:p>
            <a:r>
              <a:rPr lang="en-GB" sz="2200" dirty="0"/>
              <a:t>Improve quality and inclusiveness of country-level monitoring process.</a:t>
            </a:r>
          </a:p>
          <a:p>
            <a:r>
              <a:rPr lang="en-GB" sz="2200" dirty="0"/>
              <a:t>Facilitate the follow-up and action on the monitoring results. </a:t>
            </a:r>
          </a:p>
        </p:txBody>
      </p:sp>
      <p:sp>
        <p:nvSpPr>
          <p:cNvPr id="7" name="Content Placeholder 2"/>
          <p:cNvSpPr txBox="1">
            <a:spLocks/>
          </p:cNvSpPr>
          <p:nvPr/>
        </p:nvSpPr>
        <p:spPr>
          <a:xfrm>
            <a:off x="378292" y="1135940"/>
            <a:ext cx="4890611" cy="3462336"/>
          </a:xfrm>
          <a:prstGeom prst="rect">
            <a:avLst/>
          </a:prstGeom>
          <a:solidFill>
            <a:schemeClr val="accent4">
              <a:lumMod val="40000"/>
              <a:lumOff val="60000"/>
            </a:schemeClr>
          </a:solidFill>
        </p:spPr>
        <p:txBody>
          <a:bodyPr lIns="104287" tIns="52144" rIns="104287" bIns="52144">
            <a:normAutofit fontScale="92500"/>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2900" b="1" dirty="0" smtClean="0">
                <a:latin typeface="Calibri"/>
                <a:cs typeface="Calibri"/>
              </a:rPr>
              <a:t>(1) Strengthening the current Monitoring Framework</a:t>
            </a:r>
          </a:p>
          <a:p>
            <a:pPr marL="206402" indent="-206402"/>
            <a:r>
              <a:rPr lang="en-GB" sz="2400" dirty="0" smtClean="0">
                <a:latin typeface="Calibri"/>
                <a:cs typeface="Calibri"/>
              </a:rPr>
              <a:t>Strengthen the </a:t>
            </a:r>
            <a:r>
              <a:rPr lang="en-GB" sz="2400" u="sng" dirty="0" smtClean="0">
                <a:latin typeface="Calibri"/>
                <a:cs typeface="Calibri"/>
              </a:rPr>
              <a:t>current 10 indicators</a:t>
            </a:r>
            <a:r>
              <a:rPr lang="en-GB" sz="2400" dirty="0" smtClean="0">
                <a:latin typeface="Calibri"/>
                <a:cs typeface="Calibri"/>
              </a:rPr>
              <a:t> to ensure that these produce evidence. </a:t>
            </a:r>
            <a:r>
              <a:rPr lang="en-GB" sz="2400" b="1" dirty="0" smtClean="0">
                <a:latin typeface="Calibri"/>
                <a:cs typeface="Calibri"/>
              </a:rPr>
              <a:t>relevant</a:t>
            </a:r>
            <a:r>
              <a:rPr lang="en-GB" sz="2400" dirty="0" smtClean="0">
                <a:latin typeface="Calibri"/>
                <a:cs typeface="Calibri"/>
              </a:rPr>
              <a:t> for the 2030 Agenda context (e.g. SDG uptake by partner countries).</a:t>
            </a:r>
          </a:p>
          <a:p>
            <a:pPr marL="206402" indent="-206402"/>
            <a:r>
              <a:rPr lang="en-GB" sz="2400" dirty="0" smtClean="0">
                <a:latin typeface="Calibri"/>
                <a:cs typeface="Calibri"/>
              </a:rPr>
              <a:t>Continue expanding the contribution to SDG and </a:t>
            </a:r>
            <a:r>
              <a:rPr lang="en-GB" sz="2400" dirty="0" err="1" smtClean="0">
                <a:latin typeface="Calibri"/>
                <a:cs typeface="Calibri"/>
              </a:rPr>
              <a:t>FfD</a:t>
            </a:r>
            <a:r>
              <a:rPr lang="en-GB" sz="2400" dirty="0" smtClean="0">
                <a:latin typeface="Calibri"/>
                <a:cs typeface="Calibri"/>
              </a:rPr>
              <a:t> reporting, DAC Peer Reviews, Global Outlook on </a:t>
            </a:r>
            <a:r>
              <a:rPr lang="en-GB" sz="2400" dirty="0" err="1" smtClean="0">
                <a:latin typeface="Calibri"/>
                <a:cs typeface="Calibri"/>
              </a:rPr>
              <a:t>FfD</a:t>
            </a:r>
            <a:r>
              <a:rPr lang="en-GB" sz="2400" dirty="0" smtClean="0">
                <a:latin typeface="Calibri"/>
                <a:cs typeface="Calibri"/>
              </a:rPr>
              <a:t>, DCR.</a:t>
            </a:r>
          </a:p>
          <a:p>
            <a:pPr marL="662659" lvl="1" indent="-206402"/>
            <a:endParaRPr lang="en-GB" sz="1900" dirty="0" smtClean="0">
              <a:latin typeface="Calibri"/>
              <a:cs typeface="Calibri"/>
            </a:endParaRPr>
          </a:p>
          <a:p>
            <a:pPr marL="206402" indent="-206402"/>
            <a:endParaRPr lang="en-GB" sz="2400" dirty="0">
              <a:latin typeface="Calibri"/>
              <a:cs typeface="Calibri"/>
            </a:endParaRPr>
          </a:p>
        </p:txBody>
      </p:sp>
    </p:spTree>
    <p:extLst>
      <p:ext uri="{BB962C8B-B14F-4D97-AF65-F5344CB8AC3E}">
        <p14:creationId xmlns:p14="http://schemas.microsoft.com/office/powerpoint/2010/main" val="3481349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p:cNvSpPr>
            <a:spLocks noGrp="1"/>
          </p:cNvSpPr>
          <p:nvPr>
            <p:ph type="subTitle" idx="1"/>
          </p:nvPr>
        </p:nvSpPr>
        <p:spPr/>
        <p:txBody>
          <a:bodyPr/>
          <a:lstStyle/>
          <a:p>
            <a:endParaRPr lang="it-IT"/>
          </a:p>
        </p:txBody>
      </p:sp>
      <p:pic>
        <p:nvPicPr>
          <p:cNvPr id="3074" name="Picture 1" descr="image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774300"/>
            <a:ext cx="10680679" cy="4672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63138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Rounded Rectangle 167"/>
          <p:cNvSpPr/>
          <p:nvPr/>
        </p:nvSpPr>
        <p:spPr>
          <a:xfrm>
            <a:off x="8238356" y="6694527"/>
            <a:ext cx="1347150" cy="605201"/>
          </a:xfrm>
          <a:prstGeom prst="roundRect">
            <a:avLst/>
          </a:prstGeom>
          <a:solidFill>
            <a:schemeClr val="accent6">
              <a:lumMod val="60000"/>
              <a:lumOff val="40000"/>
            </a:schemeClr>
          </a:solidFill>
          <a:ln w="1905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04287" tIns="52144" rIns="104287" bIns="52144" rtlCol="0" anchor="ctr"/>
          <a:lstStyle/>
          <a:p>
            <a:pPr algn="ctr"/>
            <a:r>
              <a:rPr lang="en-GB" sz="1800" b="1" dirty="0">
                <a:solidFill>
                  <a:schemeClr val="tx1"/>
                </a:solidFill>
              </a:rPr>
              <a:t>DAC</a:t>
            </a:r>
          </a:p>
        </p:txBody>
      </p:sp>
      <p:sp>
        <p:nvSpPr>
          <p:cNvPr id="169" name="Rounded Rectangle 168"/>
          <p:cNvSpPr/>
          <p:nvPr/>
        </p:nvSpPr>
        <p:spPr>
          <a:xfrm>
            <a:off x="7811087" y="1802205"/>
            <a:ext cx="1969258" cy="605201"/>
          </a:xfrm>
          <a:prstGeom prst="roundRect">
            <a:avLst/>
          </a:prstGeom>
          <a:solidFill>
            <a:schemeClr val="accent6">
              <a:lumMod val="60000"/>
              <a:lumOff val="40000"/>
            </a:schemeClr>
          </a:solidFill>
          <a:ln w="1905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04287" tIns="52144" rIns="104287" bIns="52144" rtlCol="0" anchor="ctr"/>
          <a:lstStyle/>
          <a:p>
            <a:pPr algn="ctr"/>
            <a:r>
              <a:rPr lang="en-GB" sz="1800" b="1" dirty="0">
                <a:solidFill>
                  <a:schemeClr val="tx1"/>
                </a:solidFill>
              </a:rPr>
              <a:t>2019 High-Level Political Forum</a:t>
            </a:r>
          </a:p>
        </p:txBody>
      </p:sp>
      <p:sp>
        <p:nvSpPr>
          <p:cNvPr id="4" name="Title 1"/>
          <p:cNvSpPr txBox="1">
            <a:spLocks/>
          </p:cNvSpPr>
          <p:nvPr/>
        </p:nvSpPr>
        <p:spPr>
          <a:xfrm>
            <a:off x="125701" y="302738"/>
            <a:ext cx="9947325" cy="698958"/>
          </a:xfrm>
          <a:prstGeom prst="rect">
            <a:avLst/>
          </a:prstGeom>
          <a:solidFill>
            <a:schemeClr val="bg1"/>
          </a:solidFill>
        </p:spPr>
        <p:txBody>
          <a:bodyPr vert="horz" lIns="104287" tIns="52144" rIns="104287" bIns="52144"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000" b="1" dirty="0" smtClean="0">
                <a:latin typeface="Arial"/>
                <a:cs typeface="Arial"/>
              </a:rPr>
              <a:t>Evidence Supporting DAC and Global Accountability</a:t>
            </a:r>
            <a:endParaRPr lang="en-GB" sz="3000" b="1" dirty="0">
              <a:latin typeface="Arial"/>
              <a:cs typeface="Arial"/>
            </a:endParaRPr>
          </a:p>
        </p:txBody>
      </p:sp>
      <p:sp>
        <p:nvSpPr>
          <p:cNvPr id="8" name="Rounded Rectangle 7"/>
          <p:cNvSpPr/>
          <p:nvPr/>
        </p:nvSpPr>
        <p:spPr>
          <a:xfrm>
            <a:off x="125701" y="2978364"/>
            <a:ext cx="2706394" cy="1349383"/>
          </a:xfrm>
          <a:prstGeom prst="roundRect">
            <a:avLst/>
          </a:prstGeom>
          <a:solidFill>
            <a:schemeClr val="tx2">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lIns="104287" tIns="52144" rIns="104287" bIns="52144" rtlCol="0" anchor="ctr"/>
          <a:lstStyle/>
          <a:p>
            <a:pPr algn="ctr"/>
            <a:r>
              <a:rPr lang="en-GB" sz="1800" dirty="0">
                <a:solidFill>
                  <a:schemeClr val="tx1"/>
                </a:solidFill>
              </a:rPr>
              <a:t>Updated </a:t>
            </a:r>
            <a:br>
              <a:rPr lang="en-GB" sz="1800" dirty="0">
                <a:solidFill>
                  <a:schemeClr val="tx1"/>
                </a:solidFill>
              </a:rPr>
            </a:br>
            <a:r>
              <a:rPr lang="en-GB" sz="1800" dirty="0">
                <a:solidFill>
                  <a:schemeClr val="tx1"/>
                </a:solidFill>
              </a:rPr>
              <a:t>Global Partnership</a:t>
            </a:r>
            <a:br>
              <a:rPr lang="en-GB" sz="1800" dirty="0">
                <a:solidFill>
                  <a:schemeClr val="tx1"/>
                </a:solidFill>
              </a:rPr>
            </a:br>
            <a:r>
              <a:rPr lang="en-GB" sz="1800" b="1" dirty="0">
                <a:solidFill>
                  <a:schemeClr val="tx1"/>
                </a:solidFill>
              </a:rPr>
              <a:t>Monitoring Framework </a:t>
            </a:r>
            <a:r>
              <a:rPr lang="en-GB" sz="1800" dirty="0">
                <a:solidFill>
                  <a:schemeClr val="tx1"/>
                </a:solidFill>
              </a:rPr>
              <a:t>for 2030 Agenda</a:t>
            </a:r>
          </a:p>
        </p:txBody>
      </p:sp>
      <p:sp>
        <p:nvSpPr>
          <p:cNvPr id="9" name="Rounded Rectangle 8"/>
          <p:cNvSpPr/>
          <p:nvPr/>
        </p:nvSpPr>
        <p:spPr>
          <a:xfrm>
            <a:off x="3072591" y="4741994"/>
            <a:ext cx="3063817" cy="1031881"/>
          </a:xfrm>
          <a:prstGeom prst="roundRect">
            <a:avLst/>
          </a:prstGeom>
          <a:solidFill>
            <a:schemeClr val="tx2">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lIns="104287" tIns="52144" rIns="104287" bIns="52144" rtlCol="0" anchor="ctr"/>
          <a:lstStyle/>
          <a:p>
            <a:pPr algn="ctr"/>
            <a:r>
              <a:rPr lang="en-GB" sz="1800" b="1" dirty="0">
                <a:solidFill>
                  <a:schemeClr val="tx1"/>
                </a:solidFill>
              </a:rPr>
              <a:t>2018 </a:t>
            </a:r>
            <a:br>
              <a:rPr lang="en-GB" sz="1800" b="1" dirty="0">
                <a:solidFill>
                  <a:schemeClr val="tx1"/>
                </a:solidFill>
              </a:rPr>
            </a:br>
            <a:r>
              <a:rPr lang="en-GB" sz="1800" b="1" dirty="0">
                <a:solidFill>
                  <a:schemeClr val="tx1"/>
                </a:solidFill>
              </a:rPr>
              <a:t>Monitoring Round</a:t>
            </a:r>
          </a:p>
        </p:txBody>
      </p:sp>
      <p:sp>
        <p:nvSpPr>
          <p:cNvPr id="10" name="Rounded Rectangle 9"/>
          <p:cNvSpPr/>
          <p:nvPr/>
        </p:nvSpPr>
        <p:spPr>
          <a:xfrm>
            <a:off x="3078827" y="1582110"/>
            <a:ext cx="3031087" cy="1031881"/>
          </a:xfrm>
          <a:prstGeom prst="roundRect">
            <a:avLst/>
          </a:prstGeom>
          <a:solidFill>
            <a:schemeClr val="accent3">
              <a:lumMod val="40000"/>
              <a:lumOff val="6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lIns="104287" tIns="52144" rIns="104287" bIns="52144" rtlCol="0" anchor="ctr"/>
          <a:lstStyle/>
          <a:p>
            <a:pPr algn="ctr"/>
            <a:r>
              <a:rPr lang="en-GB" sz="1800" b="1" dirty="0">
                <a:solidFill>
                  <a:schemeClr val="tx1"/>
                </a:solidFill>
              </a:rPr>
              <a:t>Proposal</a:t>
            </a:r>
            <a:r>
              <a:rPr lang="en-GB" sz="1800" dirty="0">
                <a:solidFill>
                  <a:schemeClr val="tx1"/>
                </a:solidFill>
              </a:rPr>
              <a:t> to better assess </a:t>
            </a:r>
            <a:r>
              <a:rPr lang="en-GB" sz="1800" b="1" dirty="0">
                <a:solidFill>
                  <a:schemeClr val="tx1"/>
                </a:solidFill>
              </a:rPr>
              <a:t>effectiveness of  development cooperation </a:t>
            </a:r>
            <a:r>
              <a:rPr lang="en-GB" sz="1800" dirty="0">
                <a:solidFill>
                  <a:schemeClr val="tx1"/>
                </a:solidFill>
              </a:rPr>
              <a:t>for 2030 Agenda</a:t>
            </a:r>
          </a:p>
        </p:txBody>
      </p:sp>
      <p:grpSp>
        <p:nvGrpSpPr>
          <p:cNvPr id="167" name="Group 166"/>
          <p:cNvGrpSpPr/>
          <p:nvPr/>
        </p:nvGrpSpPr>
        <p:grpSpPr>
          <a:xfrm>
            <a:off x="1893836" y="5773875"/>
            <a:ext cx="6344521" cy="1534986"/>
            <a:chOff x="1619672" y="5237954"/>
            <a:chExt cx="5426049" cy="1392511"/>
          </a:xfrm>
        </p:grpSpPr>
        <p:sp>
          <p:nvSpPr>
            <p:cNvPr id="130" name="Right Arrow 129"/>
            <p:cNvSpPr/>
            <p:nvPr/>
          </p:nvSpPr>
          <p:spPr>
            <a:xfrm>
              <a:off x="1619672" y="6145161"/>
              <a:ext cx="5426049" cy="452191"/>
            </a:xfrm>
            <a:prstGeom prst="rightArrow">
              <a:avLst/>
            </a:prstGeom>
            <a:solidFill>
              <a:schemeClr val="bg1">
                <a:lumMod val="85000"/>
                <a:alpha val="4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68" name="Group 67"/>
            <p:cNvGrpSpPr/>
            <p:nvPr/>
          </p:nvGrpSpPr>
          <p:grpSpPr>
            <a:xfrm>
              <a:off x="2051720" y="5237954"/>
              <a:ext cx="3582466" cy="1392511"/>
              <a:chOff x="2267744" y="5237954"/>
              <a:chExt cx="3582466" cy="1392511"/>
            </a:xfrm>
          </p:grpSpPr>
          <p:sp>
            <p:nvSpPr>
              <p:cNvPr id="15" name="Rounded Rectangle 14"/>
              <p:cNvSpPr/>
              <p:nvPr/>
            </p:nvSpPr>
            <p:spPr>
              <a:xfrm>
                <a:off x="5004048" y="6081438"/>
                <a:ext cx="846162" cy="549027"/>
              </a:xfrm>
              <a:prstGeom prst="roundRect">
                <a:avLst/>
              </a:prstGeom>
              <a:solidFill>
                <a:schemeClr val="bg1">
                  <a:lumMod val="75000"/>
                </a:schemeClr>
              </a:soli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b="1" dirty="0">
                    <a:solidFill>
                      <a:schemeClr val="tx1"/>
                    </a:solidFill>
                  </a:rPr>
                  <a:t>DCR</a:t>
                </a:r>
              </a:p>
            </p:txBody>
          </p:sp>
          <p:sp>
            <p:nvSpPr>
              <p:cNvPr id="54" name="Rounded Rectangle 53"/>
              <p:cNvSpPr/>
              <p:nvPr/>
            </p:nvSpPr>
            <p:spPr>
              <a:xfrm>
                <a:off x="3707904" y="6081438"/>
                <a:ext cx="932166" cy="549027"/>
              </a:xfrm>
              <a:prstGeom prst="roundRect">
                <a:avLst/>
              </a:prstGeom>
              <a:solidFill>
                <a:schemeClr val="bg1">
                  <a:lumMod val="75000"/>
                </a:schemeClr>
              </a:soli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b="1" dirty="0">
                    <a:solidFill>
                      <a:schemeClr val="tx1"/>
                    </a:solidFill>
                  </a:rPr>
                  <a:t>Global Outlook</a:t>
                </a:r>
              </a:p>
            </p:txBody>
          </p:sp>
          <p:cxnSp>
            <p:nvCxnSpPr>
              <p:cNvPr id="55" name="Curved Connector 54"/>
              <p:cNvCxnSpPr>
                <a:stCxn id="9" idx="2"/>
                <a:endCxn id="15" idx="0"/>
              </p:cNvCxnSpPr>
              <p:nvPr/>
            </p:nvCxnSpPr>
            <p:spPr>
              <a:xfrm rot="16200000" flipH="1">
                <a:off x="4332793" y="4987101"/>
                <a:ext cx="843483" cy="1345189"/>
              </a:xfrm>
              <a:prstGeom prst="curvedConnector3">
                <a:avLst>
                  <a:gd name="adj1" fmla="val 50000"/>
                </a:avLst>
              </a:prstGeom>
              <a:ln w="28575">
                <a:prstDash val="solid"/>
                <a:tailEnd type="arrow"/>
              </a:ln>
            </p:spPr>
            <p:style>
              <a:lnRef idx="1">
                <a:schemeClr val="accent1"/>
              </a:lnRef>
              <a:fillRef idx="0">
                <a:schemeClr val="accent1"/>
              </a:fillRef>
              <a:effectRef idx="0">
                <a:schemeClr val="accent1"/>
              </a:effectRef>
              <a:fontRef idx="minor">
                <a:schemeClr val="tx1"/>
              </a:fontRef>
            </p:style>
          </p:cxnSp>
          <p:cxnSp>
            <p:nvCxnSpPr>
              <p:cNvPr id="58" name="Curved Connector 57"/>
              <p:cNvCxnSpPr>
                <a:stCxn id="9" idx="2"/>
                <a:endCxn id="54" idx="0"/>
              </p:cNvCxnSpPr>
              <p:nvPr/>
            </p:nvCxnSpPr>
            <p:spPr>
              <a:xfrm rot="16200000" flipH="1">
                <a:off x="3706222" y="5613672"/>
                <a:ext cx="843483" cy="92047"/>
              </a:xfrm>
              <a:prstGeom prst="curvedConnector3">
                <a:avLst>
                  <a:gd name="adj1" fmla="val 50000"/>
                </a:avLst>
              </a:prstGeom>
              <a:ln w="28575">
                <a:prstDash val="solid"/>
                <a:tailEnd type="arrow"/>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rot="20048411">
                <a:off x="2680258" y="5464891"/>
                <a:ext cx="987952" cy="307130"/>
              </a:xfrm>
              <a:prstGeom prst="rect">
                <a:avLst/>
              </a:prstGeom>
              <a:noFill/>
            </p:spPr>
            <p:txBody>
              <a:bodyPr wrap="none" rtlCol="0">
                <a:spAutoFit/>
              </a:bodyPr>
              <a:lstStyle/>
              <a:p>
                <a:r>
                  <a:rPr lang="en-GB" sz="1600" b="1" dirty="0">
                    <a:solidFill>
                      <a:schemeClr val="bg1">
                        <a:lumMod val="65000"/>
                      </a:schemeClr>
                    </a:solidFill>
                  </a:rPr>
                  <a:t>reflected in</a:t>
                </a:r>
              </a:p>
            </p:txBody>
          </p:sp>
          <p:sp>
            <p:nvSpPr>
              <p:cNvPr id="64" name="Rounded Rectangle 63"/>
              <p:cNvSpPr/>
              <p:nvPr/>
            </p:nvSpPr>
            <p:spPr>
              <a:xfrm>
                <a:off x="2267744" y="6081438"/>
                <a:ext cx="1296144" cy="549027"/>
              </a:xfrm>
              <a:prstGeom prst="roundRect">
                <a:avLst/>
              </a:prstGeom>
              <a:solidFill>
                <a:schemeClr val="bg1">
                  <a:lumMod val="75000"/>
                </a:schemeClr>
              </a:soli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b="1" dirty="0">
                    <a:solidFill>
                      <a:schemeClr val="tx1"/>
                    </a:solidFill>
                  </a:rPr>
                  <a:t>Monitoring Report</a:t>
                </a:r>
              </a:p>
            </p:txBody>
          </p:sp>
          <p:cxnSp>
            <p:nvCxnSpPr>
              <p:cNvPr id="65" name="Curved Connector 64"/>
              <p:cNvCxnSpPr>
                <a:stCxn id="9" idx="2"/>
                <a:endCxn id="64" idx="0"/>
              </p:cNvCxnSpPr>
              <p:nvPr/>
            </p:nvCxnSpPr>
            <p:spPr>
              <a:xfrm rot="5400000">
                <a:off x="3077137" y="5076634"/>
                <a:ext cx="843483" cy="1166124"/>
              </a:xfrm>
              <a:prstGeom prst="curvedConnector3">
                <a:avLst>
                  <a:gd name="adj1" fmla="val 50000"/>
                </a:avLst>
              </a:prstGeom>
              <a:ln w="28575">
                <a:prstDash val="solid"/>
                <a:tailEnd type="arrow"/>
              </a:ln>
            </p:spPr>
            <p:style>
              <a:lnRef idx="1">
                <a:schemeClr val="accent1"/>
              </a:lnRef>
              <a:fillRef idx="0">
                <a:schemeClr val="accent1"/>
              </a:fillRef>
              <a:effectRef idx="0">
                <a:schemeClr val="accent1"/>
              </a:effectRef>
              <a:fontRef idx="minor">
                <a:schemeClr val="tx1"/>
              </a:fontRef>
            </p:style>
          </p:cxnSp>
        </p:grpSp>
      </p:grpSp>
      <p:cxnSp>
        <p:nvCxnSpPr>
          <p:cNvPr id="69" name="Curved Connector 68"/>
          <p:cNvCxnSpPr>
            <a:stCxn id="8" idx="2"/>
            <a:endCxn id="9" idx="1"/>
          </p:cNvCxnSpPr>
          <p:nvPr/>
        </p:nvCxnSpPr>
        <p:spPr>
          <a:xfrm rot="16200000" flipH="1">
            <a:off x="1810653" y="3995994"/>
            <a:ext cx="930187" cy="1593693"/>
          </a:xfrm>
          <a:prstGeom prst="curvedConnector2">
            <a:avLst/>
          </a:prstGeom>
          <a:ln w="38100">
            <a:prstDash val="solid"/>
            <a:tailEnd type="arrow"/>
          </a:ln>
        </p:spPr>
        <p:style>
          <a:lnRef idx="1">
            <a:schemeClr val="accent1"/>
          </a:lnRef>
          <a:fillRef idx="0">
            <a:schemeClr val="accent1"/>
          </a:fillRef>
          <a:effectRef idx="0">
            <a:schemeClr val="accent1"/>
          </a:effectRef>
          <a:fontRef idx="minor">
            <a:schemeClr val="tx1"/>
          </a:fontRef>
        </p:style>
      </p:cxnSp>
      <p:cxnSp>
        <p:nvCxnSpPr>
          <p:cNvPr id="72" name="Curved Connector 71"/>
          <p:cNvCxnSpPr>
            <a:stCxn id="8" idx="0"/>
            <a:endCxn id="10" idx="1"/>
          </p:cNvCxnSpPr>
          <p:nvPr/>
        </p:nvCxnSpPr>
        <p:spPr>
          <a:xfrm rot="5400000" flipH="1" flipV="1">
            <a:off x="1838706" y="1738244"/>
            <a:ext cx="880314" cy="1599929"/>
          </a:xfrm>
          <a:prstGeom prst="curvedConnector2">
            <a:avLst/>
          </a:prstGeom>
          <a:ln w="38100">
            <a:solidFill>
              <a:schemeClr val="accent3"/>
            </a:solidFill>
            <a:prstDash val="solid"/>
            <a:tailEnd type="arrow"/>
          </a:ln>
        </p:spPr>
        <p:style>
          <a:lnRef idx="1">
            <a:schemeClr val="accent1"/>
          </a:lnRef>
          <a:fillRef idx="0">
            <a:schemeClr val="accent1"/>
          </a:fillRef>
          <a:effectRef idx="0">
            <a:schemeClr val="accent1"/>
          </a:effectRef>
          <a:fontRef idx="minor">
            <a:schemeClr val="tx1"/>
          </a:fontRef>
        </p:style>
      </p:cxnSp>
      <p:grpSp>
        <p:nvGrpSpPr>
          <p:cNvPr id="171" name="Group 170"/>
          <p:cNvGrpSpPr/>
          <p:nvPr/>
        </p:nvGrpSpPr>
        <p:grpSpPr>
          <a:xfrm>
            <a:off x="6136408" y="5048771"/>
            <a:ext cx="3449099" cy="2250956"/>
            <a:chOff x="5248064" y="4580154"/>
            <a:chExt cx="2949786" cy="2042026"/>
          </a:xfrm>
        </p:grpSpPr>
        <p:grpSp>
          <p:nvGrpSpPr>
            <p:cNvPr id="165" name="Group 164"/>
            <p:cNvGrpSpPr/>
            <p:nvPr/>
          </p:nvGrpSpPr>
          <p:grpSpPr>
            <a:xfrm>
              <a:off x="5248064" y="4580154"/>
              <a:ext cx="2949786" cy="2042026"/>
              <a:chOff x="5248064" y="4580154"/>
              <a:chExt cx="2949786" cy="2042026"/>
            </a:xfrm>
          </p:grpSpPr>
          <p:sp>
            <p:nvSpPr>
              <p:cNvPr id="13" name="Rounded Rectangle 12"/>
              <p:cNvSpPr/>
              <p:nvPr/>
            </p:nvSpPr>
            <p:spPr>
              <a:xfrm>
                <a:off x="7045721" y="6073153"/>
                <a:ext cx="1152128" cy="549027"/>
              </a:xfrm>
              <a:prstGeom prst="roundRect">
                <a:avLst/>
              </a:prstGeom>
              <a:solidFill>
                <a:schemeClr val="accent6">
                  <a:lumMod val="60000"/>
                  <a:lumOff val="40000"/>
                </a:schemeClr>
              </a:solidFill>
              <a:ln w="1905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b="1" dirty="0">
                    <a:solidFill>
                      <a:schemeClr val="tx1"/>
                    </a:solidFill>
                  </a:rPr>
                  <a:t>DAC</a:t>
                </a:r>
              </a:p>
            </p:txBody>
          </p:sp>
          <p:sp>
            <p:nvSpPr>
              <p:cNvPr id="14" name="Rounded Rectangle 13"/>
              <p:cNvSpPr/>
              <p:nvPr/>
            </p:nvSpPr>
            <p:spPr>
              <a:xfrm>
                <a:off x="7045722" y="5213945"/>
                <a:ext cx="1152128" cy="549027"/>
              </a:xfrm>
              <a:prstGeom prst="roundRect">
                <a:avLst/>
              </a:prstGeom>
              <a:solidFill>
                <a:schemeClr val="tx2">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b="1" dirty="0">
                    <a:solidFill>
                      <a:schemeClr val="tx1"/>
                    </a:solidFill>
                  </a:rPr>
                  <a:t>Peer Reviews</a:t>
                </a:r>
              </a:p>
            </p:txBody>
          </p:sp>
          <p:sp>
            <p:nvSpPr>
              <p:cNvPr id="16" name="Rounded Rectangle 15"/>
              <p:cNvSpPr/>
              <p:nvPr/>
            </p:nvSpPr>
            <p:spPr>
              <a:xfrm>
                <a:off x="7041951" y="4580154"/>
                <a:ext cx="1152128" cy="549027"/>
              </a:xfrm>
              <a:prstGeom prst="roundRect">
                <a:avLst/>
              </a:prstGeom>
              <a:solidFill>
                <a:schemeClr val="tx2">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b="1" dirty="0">
                    <a:solidFill>
                      <a:schemeClr val="tx1"/>
                    </a:solidFill>
                  </a:rPr>
                  <a:t>DAC Policy Networks</a:t>
                </a:r>
              </a:p>
            </p:txBody>
          </p:sp>
          <p:cxnSp>
            <p:nvCxnSpPr>
              <p:cNvPr id="22" name="Curved Connector 21"/>
              <p:cNvCxnSpPr>
                <a:stCxn id="9" idx="3"/>
                <a:endCxn id="13" idx="1"/>
              </p:cNvCxnSpPr>
              <p:nvPr/>
            </p:nvCxnSpPr>
            <p:spPr>
              <a:xfrm>
                <a:off x="5248064" y="4769903"/>
                <a:ext cx="1797657" cy="1577764"/>
              </a:xfrm>
              <a:prstGeom prst="curvedConnector3">
                <a:avLst>
                  <a:gd name="adj1" fmla="val 50000"/>
                </a:avLst>
              </a:prstGeom>
              <a:ln w="38100">
                <a:prstDash val="solid"/>
                <a:tailEnd type="arrow"/>
              </a:ln>
            </p:spPr>
            <p:style>
              <a:lnRef idx="1">
                <a:schemeClr val="accent1"/>
              </a:lnRef>
              <a:fillRef idx="0">
                <a:schemeClr val="accent1"/>
              </a:fillRef>
              <a:effectRef idx="0">
                <a:schemeClr val="accent1"/>
              </a:effectRef>
              <a:fontRef idx="minor">
                <a:schemeClr val="tx1"/>
              </a:fontRef>
            </p:style>
          </p:cxnSp>
          <p:cxnSp>
            <p:nvCxnSpPr>
              <p:cNvPr id="28" name="Curved Connector 27"/>
              <p:cNvCxnSpPr>
                <a:stCxn id="9" idx="3"/>
                <a:endCxn id="14" idx="1"/>
              </p:cNvCxnSpPr>
              <p:nvPr/>
            </p:nvCxnSpPr>
            <p:spPr>
              <a:xfrm>
                <a:off x="5248064" y="4769903"/>
                <a:ext cx="1797658" cy="718556"/>
              </a:xfrm>
              <a:prstGeom prst="curvedConnector3">
                <a:avLst>
                  <a:gd name="adj1" fmla="val 50000"/>
                </a:avLst>
              </a:prstGeom>
              <a:ln w="28575">
                <a:prstDash val="solid"/>
                <a:tailEnd type="arrow"/>
              </a:ln>
            </p:spPr>
            <p:style>
              <a:lnRef idx="1">
                <a:schemeClr val="accent1"/>
              </a:lnRef>
              <a:fillRef idx="0">
                <a:schemeClr val="accent1"/>
              </a:fillRef>
              <a:effectRef idx="0">
                <a:schemeClr val="accent1"/>
              </a:effectRef>
              <a:fontRef idx="minor">
                <a:schemeClr val="tx1"/>
              </a:fontRef>
            </p:style>
          </p:cxnSp>
          <p:cxnSp>
            <p:nvCxnSpPr>
              <p:cNvPr id="31" name="Curved Connector 30"/>
              <p:cNvCxnSpPr>
                <a:stCxn id="9" idx="3"/>
                <a:endCxn id="16" idx="1"/>
              </p:cNvCxnSpPr>
              <p:nvPr/>
            </p:nvCxnSpPr>
            <p:spPr>
              <a:xfrm>
                <a:off x="5248064" y="4769903"/>
                <a:ext cx="1793887" cy="84765"/>
              </a:xfrm>
              <a:prstGeom prst="curvedConnector3">
                <a:avLst>
                  <a:gd name="adj1" fmla="val 50000"/>
                </a:avLst>
              </a:prstGeom>
              <a:ln w="28575">
                <a:prstDash val="solid"/>
                <a:tailEnd type="arrow"/>
              </a:ln>
            </p:spPr>
            <p:style>
              <a:lnRef idx="1">
                <a:schemeClr val="accent1"/>
              </a:lnRef>
              <a:fillRef idx="0">
                <a:schemeClr val="accent1"/>
              </a:fillRef>
              <a:effectRef idx="0">
                <a:schemeClr val="accent1"/>
              </a:effectRef>
              <a:fontRef idx="minor">
                <a:schemeClr val="tx1"/>
              </a:fontRef>
            </p:style>
          </p:cxnSp>
          <p:cxnSp>
            <p:nvCxnSpPr>
              <p:cNvPr id="43" name="Curved Connector 42"/>
              <p:cNvCxnSpPr>
                <a:stCxn id="14" idx="2"/>
                <a:endCxn id="13" idx="0"/>
              </p:cNvCxnSpPr>
              <p:nvPr/>
            </p:nvCxnSpPr>
            <p:spPr>
              <a:xfrm rot="5400000">
                <a:off x="7466696" y="5918062"/>
                <a:ext cx="310181" cy="1"/>
              </a:xfrm>
              <a:prstGeom prst="curvedConnector3">
                <a:avLst>
                  <a:gd name="adj1" fmla="val 50000"/>
                </a:avLst>
              </a:prstGeom>
              <a:ln w="19050">
                <a:prstDash val="solid"/>
                <a:tailEnd type="arrow"/>
              </a:ln>
            </p:spPr>
            <p:style>
              <a:lnRef idx="1">
                <a:schemeClr val="accent1"/>
              </a:lnRef>
              <a:fillRef idx="0">
                <a:schemeClr val="accent1"/>
              </a:fillRef>
              <a:effectRef idx="0">
                <a:schemeClr val="accent1"/>
              </a:effectRef>
              <a:fontRef idx="minor">
                <a:schemeClr val="tx1"/>
              </a:fontRef>
            </p:style>
          </p:cxnSp>
        </p:grpSp>
        <p:cxnSp>
          <p:nvCxnSpPr>
            <p:cNvPr id="127" name="Curved Connector 126"/>
            <p:cNvCxnSpPr>
              <a:stCxn id="16" idx="3"/>
              <a:endCxn id="13" idx="3"/>
            </p:cNvCxnSpPr>
            <p:nvPr/>
          </p:nvCxnSpPr>
          <p:spPr>
            <a:xfrm>
              <a:off x="8194079" y="4854668"/>
              <a:ext cx="3770" cy="1492999"/>
            </a:xfrm>
            <a:prstGeom prst="curvedConnector3">
              <a:avLst>
                <a:gd name="adj1" fmla="val 6163660"/>
              </a:avLst>
            </a:prstGeom>
            <a:ln w="19050">
              <a:prstDash val="solid"/>
              <a:tailEnd type="arrow"/>
            </a:ln>
          </p:spPr>
          <p:style>
            <a:lnRef idx="1">
              <a:schemeClr val="accent1"/>
            </a:lnRef>
            <a:fillRef idx="0">
              <a:schemeClr val="accent1"/>
            </a:fillRef>
            <a:effectRef idx="0">
              <a:schemeClr val="accent1"/>
            </a:effectRef>
            <a:fontRef idx="minor">
              <a:schemeClr val="tx1"/>
            </a:fontRef>
          </p:style>
        </p:cxnSp>
      </p:grpSp>
      <p:grpSp>
        <p:nvGrpSpPr>
          <p:cNvPr id="170" name="Group 169"/>
          <p:cNvGrpSpPr/>
          <p:nvPr/>
        </p:nvGrpSpPr>
        <p:grpSpPr>
          <a:xfrm>
            <a:off x="5631509" y="1625815"/>
            <a:ext cx="4441517" cy="3632120"/>
            <a:chOff x="4816256" y="1474910"/>
            <a:chExt cx="3798536" cy="3294993"/>
          </a:xfrm>
        </p:grpSpPr>
        <p:cxnSp>
          <p:nvCxnSpPr>
            <p:cNvPr id="45" name="Curved Connector 44"/>
            <p:cNvCxnSpPr/>
            <p:nvPr/>
          </p:nvCxnSpPr>
          <p:spPr>
            <a:xfrm>
              <a:off x="5211105" y="1772816"/>
              <a:ext cx="1462032" cy="9871"/>
            </a:xfrm>
            <a:prstGeom prst="curvedConnector3">
              <a:avLst/>
            </a:prstGeom>
            <a:ln w="28575">
              <a:tailEnd type="arrow"/>
            </a:ln>
          </p:spPr>
          <p:style>
            <a:lnRef idx="1">
              <a:schemeClr val="accent3"/>
            </a:lnRef>
            <a:fillRef idx="0">
              <a:schemeClr val="accent3"/>
            </a:fillRef>
            <a:effectRef idx="0">
              <a:schemeClr val="accent3"/>
            </a:effectRef>
            <a:fontRef idx="minor">
              <a:schemeClr val="tx1"/>
            </a:fontRef>
          </p:style>
        </p:cxnSp>
        <p:sp>
          <p:nvSpPr>
            <p:cNvPr id="93" name="TextBox 92"/>
            <p:cNvSpPr txBox="1"/>
            <p:nvPr/>
          </p:nvSpPr>
          <p:spPr>
            <a:xfrm>
              <a:off x="5406839" y="1474910"/>
              <a:ext cx="796277" cy="307130"/>
            </a:xfrm>
            <a:prstGeom prst="rect">
              <a:avLst/>
            </a:prstGeom>
            <a:noFill/>
          </p:spPr>
          <p:txBody>
            <a:bodyPr wrap="none" rtlCol="0">
              <a:spAutoFit/>
            </a:bodyPr>
            <a:lstStyle/>
            <a:p>
              <a:r>
                <a:rPr lang="en-GB" sz="1600" b="1" dirty="0">
                  <a:solidFill>
                    <a:schemeClr val="bg1">
                      <a:lumMod val="65000"/>
                    </a:schemeClr>
                  </a:solidFill>
                </a:rPr>
                <a:t>Proposal</a:t>
              </a:r>
            </a:p>
          </p:txBody>
        </p:sp>
        <p:grpSp>
          <p:nvGrpSpPr>
            <p:cNvPr id="166" name="Group 165"/>
            <p:cNvGrpSpPr/>
            <p:nvPr/>
          </p:nvGrpSpPr>
          <p:grpSpPr>
            <a:xfrm>
              <a:off x="4816256" y="1634927"/>
              <a:ext cx="3798536" cy="3134976"/>
              <a:chOff x="4816256" y="1634927"/>
              <a:chExt cx="3798536" cy="3134976"/>
            </a:xfrm>
          </p:grpSpPr>
          <p:sp>
            <p:nvSpPr>
              <p:cNvPr id="11" name="Rounded Rectangle 10"/>
              <p:cNvSpPr/>
              <p:nvPr/>
            </p:nvSpPr>
            <p:spPr>
              <a:xfrm>
                <a:off x="6941740" y="2427404"/>
                <a:ext cx="1161306" cy="549027"/>
              </a:xfrm>
              <a:prstGeom prst="roundRect">
                <a:avLst/>
              </a:prstGeom>
              <a:solidFill>
                <a:schemeClr val="tx2">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b="1" dirty="0">
                    <a:solidFill>
                      <a:schemeClr val="tx1"/>
                    </a:solidFill>
                  </a:rPr>
                  <a:t>Country Level</a:t>
                </a:r>
              </a:p>
            </p:txBody>
          </p:sp>
          <p:sp>
            <p:nvSpPr>
              <p:cNvPr id="12" name="Rounded Rectangle 11"/>
              <p:cNvSpPr/>
              <p:nvPr/>
            </p:nvSpPr>
            <p:spPr>
              <a:xfrm>
                <a:off x="6673137" y="1634927"/>
                <a:ext cx="1684176" cy="549027"/>
              </a:xfrm>
              <a:prstGeom prst="roundRect">
                <a:avLst/>
              </a:prstGeom>
              <a:solidFill>
                <a:schemeClr val="accent6">
                  <a:lumMod val="60000"/>
                  <a:lumOff val="40000"/>
                </a:schemeClr>
              </a:solidFill>
              <a:ln w="1905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b="1" dirty="0">
                    <a:solidFill>
                      <a:schemeClr val="tx1"/>
                    </a:solidFill>
                  </a:rPr>
                  <a:t>2019 High-Level Political Forum</a:t>
                </a:r>
              </a:p>
            </p:txBody>
          </p:sp>
          <p:cxnSp>
            <p:nvCxnSpPr>
              <p:cNvPr id="18" name="Curved Connector 17"/>
              <p:cNvCxnSpPr>
                <a:stCxn id="9" idx="3"/>
                <a:endCxn id="12" idx="1"/>
              </p:cNvCxnSpPr>
              <p:nvPr/>
            </p:nvCxnSpPr>
            <p:spPr>
              <a:xfrm flipV="1">
                <a:off x="5248064" y="1909441"/>
                <a:ext cx="1425073" cy="2860462"/>
              </a:xfrm>
              <a:prstGeom prst="curvedConnector3">
                <a:avLst>
                  <a:gd name="adj1" fmla="val 50000"/>
                </a:avLst>
              </a:prstGeom>
              <a:ln w="38100">
                <a:prstDash val="solid"/>
                <a:tailEnd type="arrow"/>
              </a:ln>
            </p:spPr>
            <p:style>
              <a:lnRef idx="1">
                <a:schemeClr val="accent1"/>
              </a:lnRef>
              <a:fillRef idx="0">
                <a:schemeClr val="accent1"/>
              </a:fillRef>
              <a:effectRef idx="0">
                <a:schemeClr val="accent1"/>
              </a:effectRef>
              <a:fontRef idx="minor">
                <a:schemeClr val="tx1"/>
              </a:fontRef>
            </p:style>
          </p:cxnSp>
          <p:cxnSp>
            <p:nvCxnSpPr>
              <p:cNvPr id="19" name="Curved Connector 18"/>
              <p:cNvCxnSpPr>
                <a:stCxn id="9" idx="3"/>
                <a:endCxn id="11" idx="1"/>
              </p:cNvCxnSpPr>
              <p:nvPr/>
            </p:nvCxnSpPr>
            <p:spPr>
              <a:xfrm flipV="1">
                <a:off x="5248064" y="2701918"/>
                <a:ext cx="1693676" cy="2067985"/>
              </a:xfrm>
              <a:prstGeom prst="curvedConnector3">
                <a:avLst>
                  <a:gd name="adj1" fmla="val 50000"/>
                </a:avLst>
              </a:prstGeom>
              <a:ln w="28575">
                <a:prstDash val="solid"/>
                <a:tailEnd type="arrow"/>
              </a:ln>
            </p:spPr>
            <p:style>
              <a:lnRef idx="1">
                <a:schemeClr val="accent1"/>
              </a:lnRef>
              <a:fillRef idx="0">
                <a:schemeClr val="accent1"/>
              </a:fillRef>
              <a:effectRef idx="0">
                <a:schemeClr val="accent1"/>
              </a:effectRef>
              <a:fontRef idx="minor">
                <a:schemeClr val="tx1"/>
              </a:fontRef>
            </p:style>
          </p:cxnSp>
          <p:cxnSp>
            <p:nvCxnSpPr>
              <p:cNvPr id="63" name="Curved Connector 62"/>
              <p:cNvCxnSpPr>
                <a:stCxn id="11" idx="0"/>
              </p:cNvCxnSpPr>
              <p:nvPr/>
            </p:nvCxnSpPr>
            <p:spPr>
              <a:xfrm rot="16200000" flipV="1">
                <a:off x="7394021" y="2299032"/>
                <a:ext cx="249577" cy="7168"/>
              </a:xfrm>
              <a:prstGeom prst="curvedConnector3">
                <a:avLst>
                  <a:gd name="adj1" fmla="val 50000"/>
                </a:avLst>
              </a:prstGeom>
              <a:ln w="19050">
                <a:prstDash val="solid"/>
                <a:tailEnd type="arrow"/>
              </a:ln>
            </p:spPr>
            <p:style>
              <a:lnRef idx="1">
                <a:schemeClr val="accent1"/>
              </a:lnRef>
              <a:fillRef idx="0">
                <a:schemeClr val="accent1"/>
              </a:fillRef>
              <a:effectRef idx="0">
                <a:schemeClr val="accent1"/>
              </a:effectRef>
              <a:fontRef idx="minor">
                <a:schemeClr val="tx1"/>
              </a:fontRef>
            </p:style>
          </p:cxnSp>
          <p:sp>
            <p:nvSpPr>
              <p:cNvPr id="94" name="TextBox 93"/>
              <p:cNvSpPr txBox="1"/>
              <p:nvPr/>
            </p:nvSpPr>
            <p:spPr>
              <a:xfrm>
                <a:off x="4816256" y="3765728"/>
                <a:ext cx="961647" cy="530498"/>
              </a:xfrm>
              <a:prstGeom prst="rect">
                <a:avLst/>
              </a:prstGeom>
              <a:noFill/>
            </p:spPr>
            <p:txBody>
              <a:bodyPr wrap="none" rtlCol="0">
                <a:spAutoFit/>
              </a:bodyPr>
              <a:lstStyle/>
              <a:p>
                <a:pPr algn="r"/>
                <a:r>
                  <a:rPr lang="en-GB" sz="1600" b="1" dirty="0">
                    <a:solidFill>
                      <a:schemeClr val="bg1">
                        <a:lumMod val="65000"/>
                      </a:schemeClr>
                    </a:solidFill>
                  </a:rPr>
                  <a:t>Actionable</a:t>
                </a:r>
                <a:br>
                  <a:rPr lang="en-GB" sz="1600" b="1" dirty="0">
                    <a:solidFill>
                      <a:schemeClr val="bg1">
                        <a:lumMod val="65000"/>
                      </a:schemeClr>
                    </a:solidFill>
                  </a:rPr>
                </a:br>
                <a:r>
                  <a:rPr lang="en-GB" sz="1600" b="1" dirty="0">
                    <a:solidFill>
                      <a:schemeClr val="bg1">
                        <a:lumMod val="65000"/>
                      </a:schemeClr>
                    </a:solidFill>
                  </a:rPr>
                  <a:t>Evidence</a:t>
                </a:r>
              </a:p>
            </p:txBody>
          </p:sp>
          <p:sp>
            <p:nvSpPr>
              <p:cNvPr id="95" name="Rounded Rectangle 94"/>
              <p:cNvSpPr/>
              <p:nvPr/>
            </p:nvSpPr>
            <p:spPr>
              <a:xfrm>
                <a:off x="6927366" y="3141975"/>
                <a:ext cx="1182886" cy="549027"/>
              </a:xfrm>
              <a:prstGeom prst="roundRect">
                <a:avLst/>
              </a:prstGeom>
              <a:solidFill>
                <a:schemeClr val="tx2">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b="1" dirty="0">
                    <a:solidFill>
                      <a:schemeClr val="tx1"/>
                    </a:solidFill>
                  </a:rPr>
                  <a:t>SDG Reporting</a:t>
                </a:r>
              </a:p>
            </p:txBody>
          </p:sp>
          <p:sp>
            <p:nvSpPr>
              <p:cNvPr id="98" name="Rounded Rectangle 97"/>
              <p:cNvSpPr/>
              <p:nvPr/>
            </p:nvSpPr>
            <p:spPr>
              <a:xfrm>
                <a:off x="6941741" y="3752824"/>
                <a:ext cx="1189410" cy="549027"/>
              </a:xfrm>
              <a:prstGeom prst="roundRect">
                <a:avLst/>
              </a:prstGeom>
              <a:solidFill>
                <a:schemeClr val="tx2">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b="1" dirty="0" err="1">
                    <a:solidFill>
                      <a:schemeClr val="tx1"/>
                    </a:solidFill>
                  </a:rPr>
                  <a:t>FfD</a:t>
                </a:r>
                <a:r>
                  <a:rPr lang="en-GB" sz="1800" b="1" dirty="0">
                    <a:solidFill>
                      <a:schemeClr val="tx1"/>
                    </a:solidFill>
                  </a:rPr>
                  <a:t> Reporting</a:t>
                </a:r>
              </a:p>
            </p:txBody>
          </p:sp>
          <p:cxnSp>
            <p:nvCxnSpPr>
              <p:cNvPr id="99" name="Curved Connector 98"/>
              <p:cNvCxnSpPr>
                <a:stCxn id="9" idx="3"/>
                <a:endCxn id="98" idx="1"/>
              </p:cNvCxnSpPr>
              <p:nvPr/>
            </p:nvCxnSpPr>
            <p:spPr>
              <a:xfrm flipV="1">
                <a:off x="5248064" y="4027338"/>
                <a:ext cx="1693677" cy="742565"/>
              </a:xfrm>
              <a:prstGeom prst="curvedConnector3">
                <a:avLst>
                  <a:gd name="adj1" fmla="val 50000"/>
                </a:avLst>
              </a:prstGeom>
              <a:ln w="38100">
                <a:prstDash val="solid"/>
                <a:tailEnd type="arrow"/>
              </a:ln>
            </p:spPr>
            <p:style>
              <a:lnRef idx="1">
                <a:schemeClr val="accent1"/>
              </a:lnRef>
              <a:fillRef idx="0">
                <a:schemeClr val="accent1"/>
              </a:fillRef>
              <a:effectRef idx="0">
                <a:schemeClr val="accent1"/>
              </a:effectRef>
              <a:fontRef idx="minor">
                <a:schemeClr val="tx1"/>
              </a:fontRef>
            </p:style>
          </p:cxnSp>
          <p:cxnSp>
            <p:nvCxnSpPr>
              <p:cNvPr id="102" name="Curved Connector 101"/>
              <p:cNvCxnSpPr>
                <a:endCxn id="95" idx="1"/>
              </p:cNvCxnSpPr>
              <p:nvPr/>
            </p:nvCxnSpPr>
            <p:spPr>
              <a:xfrm flipV="1">
                <a:off x="5240859" y="3416489"/>
                <a:ext cx="1686507" cy="1353414"/>
              </a:xfrm>
              <a:prstGeom prst="curvedConnector3">
                <a:avLst>
                  <a:gd name="adj1" fmla="val 50000"/>
                </a:avLst>
              </a:prstGeom>
              <a:ln w="38100">
                <a:prstDash val="solid"/>
                <a:tailEnd type="arrow"/>
              </a:ln>
            </p:spPr>
            <p:style>
              <a:lnRef idx="1">
                <a:schemeClr val="accent1"/>
              </a:lnRef>
              <a:fillRef idx="0">
                <a:schemeClr val="accent1"/>
              </a:fillRef>
              <a:effectRef idx="0">
                <a:schemeClr val="accent1"/>
              </a:effectRef>
              <a:fontRef idx="minor">
                <a:schemeClr val="tx1"/>
              </a:fontRef>
            </p:style>
          </p:cxnSp>
          <p:cxnSp>
            <p:nvCxnSpPr>
              <p:cNvPr id="131" name="Curved Connector 130"/>
              <p:cNvCxnSpPr>
                <a:stCxn id="95" idx="0"/>
                <a:endCxn id="11" idx="2"/>
              </p:cNvCxnSpPr>
              <p:nvPr/>
            </p:nvCxnSpPr>
            <p:spPr>
              <a:xfrm rot="5400000" flipH="1" flipV="1">
                <a:off x="7437829" y="3057411"/>
                <a:ext cx="165544" cy="3584"/>
              </a:xfrm>
              <a:prstGeom prst="curvedConnector3">
                <a:avLst>
                  <a:gd name="adj1" fmla="val 50000"/>
                </a:avLst>
              </a:prstGeom>
              <a:ln w="19050">
                <a:prstDash val="solid"/>
                <a:tailEnd type="arrow"/>
              </a:ln>
            </p:spPr>
            <p:style>
              <a:lnRef idx="1">
                <a:schemeClr val="accent1"/>
              </a:lnRef>
              <a:fillRef idx="0">
                <a:schemeClr val="accent1"/>
              </a:fillRef>
              <a:effectRef idx="0">
                <a:schemeClr val="accent1"/>
              </a:effectRef>
              <a:fontRef idx="minor">
                <a:schemeClr val="tx1"/>
              </a:fontRef>
            </p:style>
          </p:cxnSp>
          <p:cxnSp>
            <p:nvCxnSpPr>
              <p:cNvPr id="144" name="Curved Connector 143"/>
              <p:cNvCxnSpPr>
                <a:stCxn id="95" idx="3"/>
                <a:endCxn id="12" idx="3"/>
              </p:cNvCxnSpPr>
              <p:nvPr/>
            </p:nvCxnSpPr>
            <p:spPr>
              <a:xfrm flipV="1">
                <a:off x="8110252" y="1909441"/>
                <a:ext cx="247061" cy="1507048"/>
              </a:xfrm>
              <a:prstGeom prst="curvedConnector3">
                <a:avLst>
                  <a:gd name="adj1" fmla="val 192528"/>
                </a:avLst>
              </a:prstGeom>
              <a:ln w="19050">
                <a:prstDash val="solid"/>
                <a:tailEnd type="arrow"/>
              </a:ln>
            </p:spPr>
            <p:style>
              <a:lnRef idx="1">
                <a:schemeClr val="accent1"/>
              </a:lnRef>
              <a:fillRef idx="0">
                <a:schemeClr val="accent1"/>
              </a:fillRef>
              <a:effectRef idx="0">
                <a:schemeClr val="accent1"/>
              </a:effectRef>
              <a:fontRef idx="minor">
                <a:schemeClr val="tx1"/>
              </a:fontRef>
            </p:style>
          </p:cxnSp>
          <p:cxnSp>
            <p:nvCxnSpPr>
              <p:cNvPr id="147" name="Curved Connector 146"/>
              <p:cNvCxnSpPr>
                <a:stCxn id="98" idx="3"/>
              </p:cNvCxnSpPr>
              <p:nvPr/>
            </p:nvCxnSpPr>
            <p:spPr>
              <a:xfrm flipV="1">
                <a:off x="8131151" y="2936766"/>
                <a:ext cx="483641" cy="1090572"/>
              </a:xfrm>
              <a:prstGeom prst="curvedConnector2">
                <a:avLst/>
              </a:prstGeom>
              <a:ln w="19050">
                <a:prstDash val="solid"/>
                <a:tailEnd type="arrow"/>
              </a:ln>
            </p:spPr>
            <p:style>
              <a:lnRef idx="1">
                <a:schemeClr val="accent1"/>
              </a:lnRef>
              <a:fillRef idx="0">
                <a:schemeClr val="accent1"/>
              </a:fillRef>
              <a:effectRef idx="0">
                <a:schemeClr val="accent1"/>
              </a:effectRef>
              <a:fontRef idx="minor">
                <a:schemeClr val="tx1"/>
              </a:fontRef>
            </p:style>
          </p:cxnSp>
        </p:grpSp>
      </p:grpSp>
      <p:sp>
        <p:nvSpPr>
          <p:cNvPr id="150" name="TextBox 149"/>
          <p:cNvSpPr txBox="1"/>
          <p:nvPr/>
        </p:nvSpPr>
        <p:spPr>
          <a:xfrm rot="5400000">
            <a:off x="9048188" y="5700898"/>
            <a:ext cx="2460195" cy="755736"/>
          </a:xfrm>
          <a:prstGeom prst="rect">
            <a:avLst/>
          </a:prstGeom>
          <a:noFill/>
        </p:spPr>
        <p:txBody>
          <a:bodyPr wrap="square" lIns="104287" tIns="52144" rIns="104287" bIns="52144" rtlCol="0">
            <a:spAutoFit/>
          </a:bodyPr>
          <a:lstStyle/>
          <a:p>
            <a:pPr algn="ctr"/>
            <a:r>
              <a:rPr lang="en-GB" b="1" dirty="0" smtClean="0">
                <a:solidFill>
                  <a:schemeClr val="tx2">
                    <a:lumMod val="40000"/>
                    <a:lumOff val="60000"/>
                  </a:schemeClr>
                </a:solidFill>
              </a:rPr>
              <a:t>DAC LEARNING AND ACCOUNTABILITY</a:t>
            </a:r>
            <a:endParaRPr lang="en-GB" b="1" dirty="0">
              <a:solidFill>
                <a:schemeClr val="tx2">
                  <a:lumMod val="40000"/>
                  <a:lumOff val="60000"/>
                </a:schemeClr>
              </a:solidFill>
            </a:endParaRPr>
          </a:p>
        </p:txBody>
      </p:sp>
      <p:sp>
        <p:nvSpPr>
          <p:cNvPr id="151" name="TextBox 150"/>
          <p:cNvSpPr txBox="1"/>
          <p:nvPr/>
        </p:nvSpPr>
        <p:spPr>
          <a:xfrm rot="5400000">
            <a:off x="8697765" y="3021315"/>
            <a:ext cx="3222850" cy="431849"/>
          </a:xfrm>
          <a:prstGeom prst="rect">
            <a:avLst/>
          </a:prstGeom>
          <a:noFill/>
        </p:spPr>
        <p:txBody>
          <a:bodyPr wrap="square" lIns="104287" tIns="52144" rIns="104287" bIns="52144" rtlCol="0">
            <a:spAutoFit/>
          </a:bodyPr>
          <a:lstStyle/>
          <a:p>
            <a:r>
              <a:rPr lang="en-GB" b="1" dirty="0" smtClean="0">
                <a:solidFill>
                  <a:schemeClr val="accent6">
                    <a:lumMod val="60000"/>
                    <a:lumOff val="40000"/>
                  </a:schemeClr>
                </a:solidFill>
              </a:rPr>
              <a:t>GLOBAL ACCOUNTABILITY</a:t>
            </a:r>
            <a:endParaRPr lang="en-GB" b="1" dirty="0">
              <a:solidFill>
                <a:schemeClr val="accent6">
                  <a:lumMod val="60000"/>
                  <a:lumOff val="40000"/>
                </a:schemeClr>
              </a:solidFill>
            </a:endParaRPr>
          </a:p>
        </p:txBody>
      </p:sp>
    </p:spTree>
    <p:extLst>
      <p:ext uri="{BB962C8B-B14F-4D97-AF65-F5344CB8AC3E}">
        <p14:creationId xmlns:p14="http://schemas.microsoft.com/office/powerpoint/2010/main" val="4819213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500"/>
                                        <p:tgtEl>
                                          <p:spTgt spid="6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nodeType="withEffect">
                                  <p:stCondLst>
                                    <p:cond delay="500"/>
                                  </p:stCondLst>
                                  <p:childTnLst>
                                    <p:set>
                                      <p:cBhvr>
                                        <p:cTn id="12" dur="1" fill="hold">
                                          <p:stCondLst>
                                            <p:cond delay="0"/>
                                          </p:stCondLst>
                                        </p:cTn>
                                        <p:tgtEl>
                                          <p:spTgt spid="72"/>
                                        </p:tgtEl>
                                        <p:attrNameLst>
                                          <p:attrName>style.visibility</p:attrName>
                                        </p:attrNameLst>
                                      </p:cBhvr>
                                      <p:to>
                                        <p:strVal val="visible"/>
                                      </p:to>
                                    </p:set>
                                    <p:animEffect transition="in" filter="fade">
                                      <p:cBhvr>
                                        <p:cTn id="13" dur="500"/>
                                        <p:tgtEl>
                                          <p:spTgt spid="72"/>
                                        </p:tgtEl>
                                      </p:cBhvr>
                                    </p:animEffect>
                                  </p:childTnLst>
                                </p:cTn>
                              </p:par>
                              <p:par>
                                <p:cTn id="14" presetID="10" presetClass="entr" presetSubtype="0" fill="hold" grpId="0" nodeType="withEffect">
                                  <p:stCondLst>
                                    <p:cond delay="50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67"/>
                                        </p:tgtEl>
                                        <p:attrNameLst>
                                          <p:attrName>style.visibility</p:attrName>
                                        </p:attrNameLst>
                                      </p:cBhvr>
                                      <p:to>
                                        <p:strVal val="visible"/>
                                      </p:to>
                                    </p:set>
                                    <p:animEffect transition="in" filter="fade">
                                      <p:cBhvr>
                                        <p:cTn id="21" dur="500"/>
                                        <p:tgtEl>
                                          <p:spTgt spid="167"/>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150"/>
                                        </p:tgtEl>
                                        <p:attrNameLst>
                                          <p:attrName>style.visibility</p:attrName>
                                        </p:attrNameLst>
                                      </p:cBhvr>
                                      <p:to>
                                        <p:strVal val="visible"/>
                                      </p:to>
                                    </p:set>
                                    <p:animEffect transition="in" filter="fade">
                                      <p:cBhvr>
                                        <p:cTn id="24" dur="500"/>
                                        <p:tgtEl>
                                          <p:spTgt spid="150"/>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71"/>
                                        </p:tgtEl>
                                        <p:attrNameLst>
                                          <p:attrName>style.visibility</p:attrName>
                                        </p:attrNameLst>
                                      </p:cBhvr>
                                      <p:to>
                                        <p:strVal val="visible"/>
                                      </p:to>
                                    </p:set>
                                    <p:animEffect transition="in" filter="fade">
                                      <p:cBhvr>
                                        <p:cTn id="29" dur="500"/>
                                        <p:tgtEl>
                                          <p:spTgt spid="171"/>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70"/>
                                        </p:tgtEl>
                                        <p:attrNameLst>
                                          <p:attrName>style.visibility</p:attrName>
                                        </p:attrNameLst>
                                      </p:cBhvr>
                                      <p:to>
                                        <p:strVal val="visible"/>
                                      </p:to>
                                    </p:set>
                                    <p:animEffect transition="in" filter="fade">
                                      <p:cBhvr>
                                        <p:cTn id="34" dur="500"/>
                                        <p:tgtEl>
                                          <p:spTgt spid="170"/>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151"/>
                                        </p:tgtEl>
                                        <p:attrNameLst>
                                          <p:attrName>style.visibility</p:attrName>
                                        </p:attrNameLst>
                                      </p:cBhvr>
                                      <p:to>
                                        <p:strVal val="visible"/>
                                      </p:to>
                                    </p:set>
                                    <p:animEffect transition="in" filter="fade">
                                      <p:cBhvr>
                                        <p:cTn id="37" dur="500"/>
                                        <p:tgtEl>
                                          <p:spTgt spid="1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50" grpId="0"/>
      <p:bldP spid="15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49274" y="233681"/>
            <a:ext cx="9580563" cy="568959"/>
          </a:xfrm>
          <a:solidFill>
            <a:schemeClr val="bg1"/>
          </a:solidFill>
        </p:spPr>
        <p:txBody>
          <a:bodyPr/>
          <a:lstStyle/>
          <a:p>
            <a:r>
              <a:rPr lang="en-GB" sz="3000" b="1" dirty="0" smtClean="0"/>
              <a:t>How much is the monitoring framework changing? </a:t>
            </a:r>
            <a:endParaRPr lang="it-IT" sz="3000" b="1"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9275" y="306481"/>
            <a:ext cx="9747296" cy="7253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113417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Tema di Office">
  <a:themeElements>
    <a:clrScheme name="Tema di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i 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Personalizza struttur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518</TotalTime>
  <Words>5296</Words>
  <Application>Microsoft Macintosh PowerPoint</Application>
  <PresentationFormat>Custom</PresentationFormat>
  <Paragraphs>541</Paragraphs>
  <Slides>28</Slides>
  <Notes>21</Notes>
  <HiddenSlides>0</HiddenSlides>
  <MMClips>0</MMClips>
  <ScaleCrop>false</ScaleCrop>
  <HeadingPairs>
    <vt:vector size="4" baseType="variant">
      <vt:variant>
        <vt:lpstr>Theme</vt:lpstr>
      </vt:variant>
      <vt:variant>
        <vt:i4>2</vt:i4>
      </vt:variant>
      <vt:variant>
        <vt:lpstr>Slide Titles</vt:lpstr>
      </vt:variant>
      <vt:variant>
        <vt:i4>28</vt:i4>
      </vt:variant>
    </vt:vector>
  </HeadingPairs>
  <TitlesOfParts>
    <vt:vector size="30" baseType="lpstr">
      <vt:lpstr>Tema di Office</vt:lpstr>
      <vt:lpstr>Personalizza struttura</vt:lpstr>
      <vt:lpstr>2018 Monitoring Round: Strengthening current indicator framework</vt:lpstr>
      <vt:lpstr>    Part 1</vt:lpstr>
      <vt:lpstr>From 2016 monitoring evidence to 2017 action</vt:lpstr>
      <vt:lpstr>Some enablers in using the monitoring evidence</vt:lpstr>
      <vt:lpstr>    Part 2</vt:lpstr>
      <vt:lpstr>A Global Partnership Monitoring for 2030</vt:lpstr>
      <vt:lpstr>PowerPoint Presentation</vt:lpstr>
      <vt:lpstr>PowerPoint Presentation</vt:lpstr>
      <vt:lpstr>How much is the monitoring framework changing? </vt:lpstr>
      <vt:lpstr>Indicator 1b. Countries strengthen their national results frameworks</vt:lpstr>
      <vt:lpstr>Indicator 1b. Countries strengthen their national results frameworks</vt:lpstr>
      <vt:lpstr>Indicator 1a. Providers use country-led results frameworks to deliver development cooperation</vt:lpstr>
      <vt:lpstr>Indicator 1a. Providers use country-led results frameworks to deliver development cooperation</vt:lpstr>
      <vt:lpstr>Indicator 9a. Quality of Countries' Public Financial Management Systems</vt:lpstr>
      <vt:lpstr>Indicator 9a. Quality of Countries' Public Financial Management Systems</vt:lpstr>
      <vt:lpstr>Indicator 4b. Transparency of development cooperation at country level</vt:lpstr>
      <vt:lpstr>Indicator 4b. Transparency of development cooperation at country level</vt:lpstr>
      <vt:lpstr>Indicator 7. Inclusive, transparent mutual assessment reviews are in place</vt:lpstr>
      <vt:lpstr>Indicator 7. Inclusive, transparent mutual assessment reviews are in place</vt:lpstr>
      <vt:lpstr>Indicator 2. CSOs operate within an environment that maximises their contribution to development</vt:lpstr>
      <vt:lpstr>Indicator 2. CSOs operate within an environment that maximises their contribution to development</vt:lpstr>
      <vt:lpstr>Indicator 2. CSOs operate within an environment that maximises their contribution to development</vt:lpstr>
      <vt:lpstr>Indicator 3. Quality of public-private dialogue </vt:lpstr>
      <vt:lpstr>Indicator 3. Quality of public-private dialogue </vt:lpstr>
      <vt:lpstr>Indicator 8. Countries have transparent systems in place tracking public allocations for gender equality </vt:lpstr>
      <vt:lpstr>PowerPoint Presentation</vt:lpstr>
      <vt:lpstr>PowerPoint Presentation</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LS graphic design</dc:creator>
  <cp:lastModifiedBy>Alex Guerrero Ruiz</cp:lastModifiedBy>
  <cp:revision>61</cp:revision>
  <cp:lastPrinted>2018-03-01T17:14:02Z</cp:lastPrinted>
  <dcterms:created xsi:type="dcterms:W3CDTF">2017-08-28T15:02:09Z</dcterms:created>
  <dcterms:modified xsi:type="dcterms:W3CDTF">2018-03-01T22:53:34Z</dcterms:modified>
</cp:coreProperties>
</file>